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ags/tag6.xml" ContentType="application/vnd.openxmlformats-officedocument.presentationml.tags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8" r:id="rId2"/>
  </p:sldMasterIdLst>
  <p:notesMasterIdLst>
    <p:notesMasterId r:id="rId24"/>
  </p:notesMasterIdLst>
  <p:sldIdLst>
    <p:sldId id="262" r:id="rId3"/>
    <p:sldId id="258" r:id="rId4"/>
    <p:sldId id="261" r:id="rId5"/>
    <p:sldId id="275" r:id="rId6"/>
    <p:sldId id="276" r:id="rId7"/>
    <p:sldId id="277" r:id="rId8"/>
    <p:sldId id="263" r:id="rId9"/>
    <p:sldId id="278" r:id="rId10"/>
    <p:sldId id="264" r:id="rId11"/>
    <p:sldId id="265" r:id="rId12"/>
    <p:sldId id="279" r:id="rId13"/>
    <p:sldId id="266" r:id="rId14"/>
    <p:sldId id="274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60" r:id="rId23"/>
  </p:sldIdLst>
  <p:sldSz cx="9144000" cy="6858000" type="screen4x3"/>
  <p:notesSz cx="6858000" cy="9144000"/>
  <p:defaultTextStyle>
    <a:defPPr>
      <a:defRPr lang="da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4">
          <p15:clr>
            <a:srgbClr val="A4A3A4"/>
          </p15:clr>
        </p15:guide>
        <p15:guide id="2" orient="horz" pos="4162">
          <p15:clr>
            <a:srgbClr val="A4A3A4"/>
          </p15:clr>
        </p15:guide>
        <p15:guide id="3" orient="horz" pos="731">
          <p15:clr>
            <a:srgbClr val="A4A3A4"/>
          </p15:clr>
        </p15:guide>
        <p15:guide id="4" orient="horz" pos="799">
          <p15:clr>
            <a:srgbClr val="A4A3A4"/>
          </p15:clr>
        </p15:guide>
        <p15:guide id="5" orient="horz" pos="3775">
          <p15:clr>
            <a:srgbClr val="A4A3A4"/>
          </p15:clr>
        </p15:guide>
        <p15:guide id="6" pos="1446">
          <p15:clr>
            <a:srgbClr val="A4A3A4"/>
          </p15:clr>
        </p15:guide>
        <p15:guide id="7" pos="158">
          <p15:clr>
            <a:srgbClr val="A4A3A4"/>
          </p15:clr>
        </p15:guide>
        <p15:guide id="8" pos="5602">
          <p15:clr>
            <a:srgbClr val="A4A3A4"/>
          </p15:clr>
        </p15:guide>
        <p15:guide id="9" pos="4314">
          <p15:clr>
            <a:srgbClr val="A4A3A4"/>
          </p15:clr>
        </p15:guide>
        <p15:guide id="10" pos="4218">
          <p15:clr>
            <a:srgbClr val="A4A3A4"/>
          </p15:clr>
        </p15:guide>
        <p15:guide id="11" pos="2929">
          <p15:clr>
            <a:srgbClr val="A4A3A4"/>
          </p15:clr>
        </p15:guide>
        <p15:guide id="12" pos="2831">
          <p15:clr>
            <a:srgbClr val="A4A3A4"/>
          </p15:clr>
        </p15:guide>
        <p15:guide id="13" pos="154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339" autoAdjust="0"/>
    <p:restoredTop sz="94660"/>
  </p:normalViewPr>
  <p:slideViewPr>
    <p:cSldViewPr snapToObjects="1" showGuides="1">
      <p:cViewPr varScale="1">
        <p:scale>
          <a:sx n="116" d="100"/>
          <a:sy n="116" d="100"/>
        </p:scale>
        <p:origin x="1308" y="108"/>
      </p:cViewPr>
      <p:guideLst>
        <p:guide orient="horz" pos="164"/>
        <p:guide orient="horz" pos="4162"/>
        <p:guide orient="horz" pos="731"/>
        <p:guide orient="horz" pos="799"/>
        <p:guide orient="horz" pos="3775"/>
        <p:guide pos="1446"/>
        <p:guide pos="158"/>
        <p:guide pos="5602"/>
        <p:guide pos="4314"/>
        <p:guide pos="4218"/>
        <p:guide pos="2929"/>
        <p:guide pos="2831"/>
        <p:guide pos="154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0C5E0D-B76F-47A8-91B1-C71AD6BE59C3}" type="datetimeFigureOut">
              <a:rPr lang="en-GB" smtClean="0"/>
              <a:t>04/06/2017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2EC2AB-FD5C-4EF7-AF8D-FB95907AF3A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048784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2EC2AB-FD5C-4EF7-AF8D-FB95907AF3A4}" type="slidenum">
              <a:rPr lang="en-GB" smtClean="0"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084422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2EC2AB-FD5C-4EF7-AF8D-FB95907AF3A4}" type="slidenum">
              <a:rPr lang="en-GB" smtClean="0"/>
              <a:t>16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67508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2EC2AB-FD5C-4EF7-AF8D-FB95907AF3A4}" type="slidenum">
              <a:rPr lang="en-GB" smtClean="0"/>
              <a:t>17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482342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2EC2AB-FD5C-4EF7-AF8D-FB95907AF3A4}" type="slidenum">
              <a:rPr lang="en-GB" smtClean="0"/>
              <a:t>18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172734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2EC2AB-FD5C-4EF7-AF8D-FB95907AF3A4}" type="slidenum">
              <a:rPr lang="en-GB" smtClean="0"/>
              <a:t>19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107282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2EC2AB-FD5C-4EF7-AF8D-FB95907AF3A4}" type="slidenum">
              <a:rPr lang="en-GB" smtClean="0"/>
              <a:t>20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824947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2EC2AB-FD5C-4EF7-AF8D-FB95907AF3A4}" type="slidenum">
              <a:rPr lang="en-GB" smtClean="0"/>
              <a:t>21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804721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2EC2AB-FD5C-4EF7-AF8D-FB95907AF3A4}" type="slidenum">
              <a:rPr lang="en-GB" smtClean="0"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025178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2EC2AB-FD5C-4EF7-AF8D-FB95907AF3A4}" type="slidenum">
              <a:rPr lang="en-GB" smtClean="0"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306021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2EC2AB-FD5C-4EF7-AF8D-FB95907AF3A4}" type="slidenum">
              <a:rPr lang="en-GB" smtClean="0"/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681111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2EC2AB-FD5C-4EF7-AF8D-FB95907AF3A4}" type="slidenum">
              <a:rPr lang="en-GB" smtClean="0"/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569936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2EC2AB-FD5C-4EF7-AF8D-FB95907AF3A4}" type="slidenum">
              <a:rPr lang="en-GB" smtClean="0"/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92589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2EC2AB-FD5C-4EF7-AF8D-FB95907AF3A4}" type="slidenum">
              <a:rPr lang="en-GB" smtClean="0"/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886163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2EC2AB-FD5C-4EF7-AF8D-FB95907AF3A4}" type="slidenum">
              <a:rPr lang="en-GB" smtClean="0"/>
              <a:t>14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269847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2EC2AB-FD5C-4EF7-AF8D-FB95907AF3A4}" type="slidenum">
              <a:rPr lang="en-GB" smtClean="0"/>
              <a:t>15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295544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68550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5" name="Rectangle 14"/>
          <p:cNvSpPr/>
          <p:nvPr userDrawn="1"/>
        </p:nvSpPr>
        <p:spPr>
          <a:xfrm>
            <a:off x="1" y="1160464"/>
            <a:ext cx="8893174" cy="311785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0824" y="1641864"/>
            <a:ext cx="6445251" cy="666452"/>
          </a:xfrm>
        </p:spPr>
        <p:txBody>
          <a:bodyPr>
            <a:noAutofit/>
          </a:bodyPr>
          <a:lstStyle>
            <a:lvl1pPr>
              <a:lnSpc>
                <a:spcPct val="91000"/>
              </a:lnSpc>
              <a:defRPr sz="2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edit Master title style</a:t>
            </a:r>
          </a:p>
        </p:txBody>
      </p:sp>
      <p:pic>
        <p:nvPicPr>
          <p:cNvPr id="9" name="Picture 3" descr="U:\DNV\New upgrading projects received September 2013\PPT project assigned September 2013-\work\A4 PPT logos.emf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12" r="1"/>
          <a:stretch/>
        </p:blipFill>
        <p:spPr bwMode="auto">
          <a:xfrm>
            <a:off x="0" y="260350"/>
            <a:ext cx="8893174" cy="591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Straight Connector 16"/>
          <p:cNvCxnSpPr/>
          <p:nvPr userDrawn="1"/>
        </p:nvCxnSpPr>
        <p:spPr>
          <a:xfrm>
            <a:off x="0" y="4204580"/>
            <a:ext cx="8893175" cy="0"/>
          </a:xfrm>
          <a:prstGeom prst="line">
            <a:avLst/>
          </a:prstGeom>
          <a:ln w="2159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 userDrawn="1"/>
        </p:nvCxnSpPr>
        <p:spPr>
          <a:xfrm>
            <a:off x="0" y="6272408"/>
            <a:ext cx="8893175" cy="0"/>
          </a:xfrm>
          <a:prstGeom prst="line">
            <a:avLst/>
          </a:prstGeom>
          <a:ln w="6350">
            <a:solidFill>
              <a:srgbClr val="4D4D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 userDrawn="1"/>
        </p:nvSpPr>
        <p:spPr>
          <a:xfrm>
            <a:off x="6848475" y="6492748"/>
            <a:ext cx="2045659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900" b="1" cap="all" baseline="0" noProof="1">
                <a:solidFill>
                  <a:schemeClr val="accent2"/>
                </a:solidFill>
              </a:rPr>
              <a:t>Safer, smarter, greener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5BA07366-CB75-4AA8-9E5B-928B849F427C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3" name="SD_VAR_CompanyYear"/>
          <p:cNvSpPr txBox="1"/>
          <p:nvPr userDrawn="1">
            <p:custDataLst>
              <p:tags r:id="rId1"/>
            </p:custDataLst>
          </p:nvPr>
        </p:nvSpPr>
        <p:spPr>
          <a:xfrm>
            <a:off x="491055" y="6517926"/>
            <a:ext cx="732573" cy="10772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700" noProof="0" dirty="0">
                <a:solidFill>
                  <a:schemeClr val="tx1"/>
                </a:solidFill>
              </a:rPr>
              <a:t>DNV GL © 2015</a:t>
            </a:r>
          </a:p>
        </p:txBody>
      </p:sp>
      <p:sp>
        <p:nvSpPr>
          <p:cNvPr id="21" name="SD_FLD_DocumentNumber"/>
          <p:cNvSpPr txBox="1">
            <a:spLocks noChangeArrowheads="1"/>
          </p:cNvSpPr>
          <p:nvPr userDrawn="1"/>
        </p:nvSpPr>
        <p:spPr bwMode="auto">
          <a:xfrm>
            <a:off x="1691680" y="6517697"/>
            <a:ext cx="2805707" cy="1799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t" anchorCtr="0"/>
          <a:lstStyle/>
          <a:p>
            <a:pPr algn="l">
              <a:spcBef>
                <a:spcPts val="0"/>
              </a:spcBef>
            </a:pPr>
            <a:endParaRPr lang="en-GB" altLang="ja-JP" sz="700" dirty="0">
              <a:solidFill>
                <a:srgbClr val="000000"/>
              </a:solidFill>
              <a:ea typeface="ＭＳ Ｐゴシック" charset="-128"/>
              <a:cs typeface="Arial" charset="0"/>
            </a:endParaRPr>
          </a:p>
        </p:txBody>
      </p:sp>
      <p:sp>
        <p:nvSpPr>
          <p:cNvPr id="25" name="SD_FLD_Confidentiality"/>
          <p:cNvSpPr/>
          <p:nvPr userDrawn="1"/>
        </p:nvSpPr>
        <p:spPr>
          <a:xfrm>
            <a:off x="250822" y="6112089"/>
            <a:ext cx="2845013" cy="160319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marL="0" algn="l" defTabSz="914400" rtl="0" eaLnBrk="1" latinLnBrk="0" hangingPunct="1">
              <a:lnSpc>
                <a:spcPct val="113000"/>
              </a:lnSpc>
              <a:spcBef>
                <a:spcPts val="600"/>
              </a:spcBef>
            </a:pPr>
            <a:endParaRPr lang="en-GB" sz="750" b="1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7" name="SD_FLD_DocumentDate"/>
          <p:cNvSpPr/>
          <p:nvPr userDrawn="1"/>
        </p:nvSpPr>
        <p:spPr>
          <a:xfrm>
            <a:off x="249520" y="3862800"/>
            <a:ext cx="6446555" cy="3312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marL="0" lvl="0" indent="0" algn="l" defTabSz="914400" rtl="0" eaLnBrk="1" latinLnBrk="0" hangingPunct="1">
              <a:lnSpc>
                <a:spcPct val="114000"/>
              </a:lnSpc>
              <a:spcBef>
                <a:spcPts val="600"/>
              </a:spcBef>
              <a:buClr>
                <a:srgbClr val="3F9C35"/>
              </a:buClr>
              <a:buFont typeface="Wingdings 2" pitchFamily="18" charset="2"/>
              <a:buNone/>
            </a:pPr>
            <a:r>
              <a:rPr lang="en-GB" sz="1600" b="0" kern="1200">
                <a:solidFill>
                  <a:schemeClr val="tx2"/>
                </a:solidFill>
                <a:latin typeface="+mn-lt"/>
                <a:ea typeface="+mn-ea"/>
                <a:cs typeface="+mn-cs"/>
              </a:rPr>
              <a:t>07 June 2017</a:t>
            </a:r>
            <a:endParaRPr lang="en-GB" sz="1600" b="0" kern="120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8" name="SD_FLD_Author"/>
          <p:cNvSpPr txBox="1">
            <a:spLocks noChangeArrowheads="1"/>
          </p:cNvSpPr>
          <p:nvPr userDrawn="1"/>
        </p:nvSpPr>
        <p:spPr bwMode="auto">
          <a:xfrm>
            <a:off x="250823" y="3574800"/>
            <a:ext cx="6445252" cy="29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t" anchorCtr="0"/>
          <a:lstStyle/>
          <a:p>
            <a:pPr marL="0" indent="0" algn="l" defTabSz="914400" rtl="0" eaLnBrk="1" latinLnBrk="0" hangingPunct="1">
              <a:lnSpc>
                <a:spcPct val="114000"/>
              </a:lnSpc>
              <a:spcBef>
                <a:spcPts val="600"/>
              </a:spcBef>
              <a:buClr>
                <a:srgbClr val="3F9C35"/>
              </a:buClr>
              <a:buFont typeface="Wingdings 2" pitchFamily="18" charset="2"/>
              <a:buNone/>
            </a:pPr>
            <a:r>
              <a:rPr lang="en-GB" altLang="ja-JP" sz="16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Andreas Oven Aalsaunet</a:t>
            </a:r>
            <a:endParaRPr lang="en-GB" altLang="ja-JP" sz="1600" b="1" kern="1200" baseline="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2" name="SD_FLD_BusinessAreaName"/>
          <p:cNvSpPr/>
          <p:nvPr userDrawn="1"/>
        </p:nvSpPr>
        <p:spPr>
          <a:xfrm>
            <a:off x="250823" y="1396800"/>
            <a:ext cx="6445252" cy="216149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marL="0" algn="l" defTabSz="914400" rtl="0" eaLnBrk="1" latinLnBrk="0" hangingPunct="1">
              <a:lnSpc>
                <a:spcPct val="113000"/>
              </a:lnSpc>
              <a:spcBef>
                <a:spcPts val="600"/>
              </a:spcBef>
            </a:pPr>
            <a:r>
              <a:rPr lang="en-GB" sz="1200" b="1" kern="1200" cap="all" baseline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Software</a:t>
            </a:r>
            <a:endParaRPr lang="en-GB" sz="1200" b="1" kern="1200" cap="all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6" name="Subtitle 2"/>
          <p:cNvSpPr>
            <a:spLocks noGrp="1"/>
          </p:cNvSpPr>
          <p:nvPr>
            <p:ph type="subTitle" idx="1"/>
          </p:nvPr>
        </p:nvSpPr>
        <p:spPr>
          <a:xfrm>
            <a:off x="250825" y="2420888"/>
            <a:ext cx="6445250" cy="648072"/>
          </a:xfrm>
        </p:spPr>
        <p:txBody>
          <a:bodyPr/>
          <a:lstStyle>
            <a:lvl1pPr marL="0" indent="0" algn="l" defTabSz="914400" rtl="0" eaLnBrk="1" latinLnBrk="0" hangingPunct="1">
              <a:buNone/>
              <a:defRPr lang="en-US" sz="16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edit Master subtitle style</a:t>
            </a:r>
          </a:p>
        </p:txBody>
      </p:sp>
      <p:sp>
        <p:nvSpPr>
          <p:cNvPr id="29" name="SD_FLD_Draft" hidden="1"/>
          <p:cNvSpPr txBox="1">
            <a:spLocks noChangeArrowheads="1"/>
          </p:cNvSpPr>
          <p:nvPr userDrawn="1"/>
        </p:nvSpPr>
        <p:spPr bwMode="auto">
          <a:xfrm>
            <a:off x="3811588" y="6012000"/>
            <a:ext cx="1511300" cy="2389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t" anchorCtr="0"/>
          <a:lstStyle/>
          <a:p>
            <a:pPr algn="ctr">
              <a:spcBef>
                <a:spcPct val="50000"/>
              </a:spcBef>
            </a:pPr>
            <a:r>
              <a:rPr lang="en-GB" altLang="ja-JP" sz="1600" b="0" cap="all" baseline="0">
                <a:solidFill>
                  <a:srgbClr val="C4262E"/>
                </a:solidFill>
                <a:ea typeface="ＭＳ Ｐゴシック" charset="-128"/>
                <a:cs typeface="Arial" charset="0"/>
              </a:rPr>
              <a:t>Draft</a:t>
            </a:r>
            <a:endParaRPr lang="en-GB" altLang="ja-JP" sz="1600" b="0" cap="all" baseline="0" dirty="0">
              <a:solidFill>
                <a:srgbClr val="C4262E"/>
              </a:solidFill>
              <a:ea typeface="ＭＳ Ｐゴシック" charset="-128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53930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0824" y="1270800"/>
            <a:ext cx="4244976" cy="4722013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/>
              <a:t>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07366-CB75-4AA8-9E5B-928B849F427C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3"/>
          </p:nvPr>
        </p:nvSpPr>
        <p:spPr>
          <a:xfrm>
            <a:off x="4649788" y="1268413"/>
            <a:ext cx="4242692" cy="4724400"/>
          </a:xfrm>
          <a:solidFill>
            <a:schemeClr val="bg2">
              <a:lumMod val="40000"/>
              <a:lumOff val="60000"/>
            </a:schemeClr>
          </a:solidFill>
        </p:spPr>
        <p:txBody>
          <a:bodyPr/>
          <a:lstStyle>
            <a:lvl1pPr marL="0" indent="0" algn="ctr">
              <a:buNone/>
              <a:defRPr b="0"/>
            </a:lvl1pPr>
          </a:lstStyle>
          <a:p>
            <a:r>
              <a:rPr lang="en-GB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1184956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07366-CB75-4AA8-9E5B-928B849F427C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247948" y="5678682"/>
            <a:ext cx="8644531" cy="33792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100" b="1"/>
            </a:lvl1pPr>
          </a:lstStyle>
          <a:p>
            <a:pPr lvl="0"/>
            <a:r>
              <a:rPr lang="en-GB" dirty="0"/>
              <a:t>Edit Master text styles</a:t>
            </a:r>
          </a:p>
        </p:txBody>
      </p:sp>
      <p:sp>
        <p:nvSpPr>
          <p:cNvPr id="12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0" y="943199"/>
            <a:ext cx="8892000" cy="4679931"/>
          </a:xfrm>
          <a:solidFill>
            <a:schemeClr val="bg2">
              <a:lumMod val="40000"/>
              <a:lumOff val="60000"/>
            </a:schemeClr>
          </a:solidFill>
        </p:spPr>
        <p:txBody>
          <a:bodyPr/>
          <a:lstStyle>
            <a:lvl1pPr marL="0" indent="0" algn="ctr">
              <a:buNone/>
              <a:defRPr b="0"/>
            </a:lvl1pPr>
          </a:lstStyle>
          <a:p>
            <a:r>
              <a:rPr lang="en-GB" dirty="0"/>
              <a:t>Click icon to add picture</a:t>
            </a:r>
          </a:p>
        </p:txBody>
      </p:sp>
      <p:sp>
        <p:nvSpPr>
          <p:cNvPr id="13" name="Table Placeholder 11"/>
          <p:cNvSpPr>
            <a:spLocks noGrp="1"/>
          </p:cNvSpPr>
          <p:nvPr>
            <p:ph type="tbl" sz="quarter" idx="15"/>
          </p:nvPr>
        </p:nvSpPr>
        <p:spPr>
          <a:xfrm>
            <a:off x="0" y="5537488"/>
            <a:ext cx="8892000" cy="21590"/>
          </a:xfrm>
          <a:solidFill>
            <a:schemeClr val="bg1"/>
          </a:solidFill>
        </p:spPr>
        <p:txBody>
          <a:bodyPr>
            <a:normAutofit/>
          </a:bodyPr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33093425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07366-CB75-4AA8-9E5B-928B849F427C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45715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9144000" cy="68550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497388" y="6537522"/>
            <a:ext cx="4246563" cy="16031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07366-CB75-4AA8-9E5B-928B849F427C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6" name="SD_FLD_DocumentDate"/>
          <p:cNvSpPr txBox="1">
            <a:spLocks noChangeArrowheads="1"/>
          </p:cNvSpPr>
          <p:nvPr userDrawn="1"/>
        </p:nvSpPr>
        <p:spPr bwMode="auto">
          <a:xfrm>
            <a:off x="1692000" y="6519600"/>
            <a:ext cx="2805388" cy="1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t" anchorCtr="0"/>
          <a:lstStyle/>
          <a:p>
            <a:pPr>
              <a:spcBef>
                <a:spcPct val="50000"/>
              </a:spcBef>
            </a:pPr>
            <a:r>
              <a:rPr lang="en-GB" altLang="ja-JP" sz="700">
                <a:solidFill>
                  <a:schemeClr val="tx1"/>
                </a:solidFill>
                <a:ea typeface="ＭＳ Ｐゴシック" charset="-128"/>
                <a:cs typeface="Arial" charset="0"/>
              </a:rPr>
              <a:t>07 June 2017</a:t>
            </a:r>
            <a:endParaRPr lang="en-GB" altLang="ja-JP" sz="700" dirty="0">
              <a:solidFill>
                <a:schemeClr val="tx1"/>
              </a:solidFill>
              <a:ea typeface="ＭＳ Ｐゴシック" charset="-128"/>
              <a:cs typeface="Arial" charset="0"/>
            </a:endParaRPr>
          </a:p>
        </p:txBody>
      </p:sp>
      <p:sp>
        <p:nvSpPr>
          <p:cNvPr id="8" name="SD_FLD_Confidentiality"/>
          <p:cNvSpPr/>
          <p:nvPr userDrawn="1"/>
        </p:nvSpPr>
        <p:spPr>
          <a:xfrm>
            <a:off x="250822" y="6112089"/>
            <a:ext cx="2845013" cy="160319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marL="0" algn="l" defTabSz="914400" rtl="0" eaLnBrk="1" latinLnBrk="0" hangingPunct="1">
              <a:lnSpc>
                <a:spcPct val="113000"/>
              </a:lnSpc>
              <a:spcBef>
                <a:spcPts val="600"/>
              </a:spcBef>
            </a:pPr>
            <a:endParaRPr lang="en-GB" sz="750" b="1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SD_FLD_Draft" hidden="1"/>
          <p:cNvSpPr txBox="1">
            <a:spLocks noChangeArrowheads="1"/>
          </p:cNvSpPr>
          <p:nvPr userDrawn="1"/>
        </p:nvSpPr>
        <p:spPr bwMode="auto">
          <a:xfrm>
            <a:off x="3811588" y="6012000"/>
            <a:ext cx="1511300" cy="2389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t" anchorCtr="0"/>
          <a:lstStyle/>
          <a:p>
            <a:pPr algn="ctr">
              <a:spcBef>
                <a:spcPct val="50000"/>
              </a:spcBef>
            </a:pPr>
            <a:r>
              <a:rPr lang="en-GB" altLang="ja-JP" sz="1600" b="0" cap="all" baseline="0">
                <a:solidFill>
                  <a:srgbClr val="C4262E"/>
                </a:solidFill>
                <a:ea typeface="ＭＳ Ｐゴシック" charset="-128"/>
                <a:cs typeface="Arial" charset="0"/>
              </a:rPr>
              <a:t>Draft</a:t>
            </a:r>
            <a:endParaRPr lang="en-GB" altLang="ja-JP" sz="1600" b="0" cap="all" baseline="0" dirty="0">
              <a:solidFill>
                <a:srgbClr val="C4262E"/>
              </a:solidFill>
              <a:ea typeface="ＭＳ Ｐゴシック" charset="-128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99145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1" y="260350"/>
            <a:ext cx="8893174" cy="316122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0825" y="1262572"/>
            <a:ext cx="8425631" cy="1304415"/>
          </a:xfrm>
        </p:spPr>
        <p:txBody>
          <a:bodyPr anchor="t" anchorCtr="0">
            <a:noAutofit/>
          </a:bodyPr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07366-CB75-4AA8-9E5B-928B849F427C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-3601" y="3343880"/>
            <a:ext cx="8895600" cy="0"/>
          </a:xfrm>
          <a:prstGeom prst="line">
            <a:avLst/>
          </a:prstGeom>
          <a:ln w="2159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0823" y="3518053"/>
            <a:ext cx="4246563" cy="216024"/>
          </a:xfrm>
        </p:spPr>
        <p:txBody>
          <a:bodyPr anchor="b" anchorCtr="0">
            <a:noAutofit/>
          </a:bodyPr>
          <a:lstStyle>
            <a:lvl1pPr marL="0" indent="0">
              <a:lnSpc>
                <a:spcPct val="100000"/>
              </a:lnSpc>
              <a:buNone/>
              <a:defRPr sz="1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Edit Master text styles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250823" y="3752838"/>
            <a:ext cx="4246563" cy="204873"/>
          </a:xfrm>
        </p:spPr>
        <p:txBody>
          <a:bodyPr anchor="t" anchorCtr="0">
            <a:noAutofit/>
          </a:bodyPr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Insert Email address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5" hasCustomPrompt="1"/>
          </p:nvPr>
        </p:nvSpPr>
        <p:spPr>
          <a:xfrm>
            <a:off x="250823" y="3957711"/>
            <a:ext cx="4246563" cy="320602"/>
          </a:xfrm>
        </p:spPr>
        <p:txBody>
          <a:bodyPr anchor="t" anchorCtr="0">
            <a:noAutofit/>
          </a:bodyPr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Insert Telephone number</a:t>
            </a:r>
          </a:p>
        </p:txBody>
      </p:sp>
      <p:sp>
        <p:nvSpPr>
          <p:cNvPr id="13" name="TextBox 12"/>
          <p:cNvSpPr txBox="1"/>
          <p:nvPr userDrawn="1"/>
        </p:nvSpPr>
        <p:spPr>
          <a:xfrm>
            <a:off x="250825" y="5769260"/>
            <a:ext cx="2045659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GB" sz="900" b="1" cap="all" baseline="0" noProof="1">
                <a:solidFill>
                  <a:schemeClr val="accent2"/>
                </a:solidFill>
              </a:rPr>
              <a:t>Safer, smarter, greener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249663" y="4967444"/>
            <a:ext cx="204565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GB" sz="1200" b="1" cap="none" baseline="0" noProof="1">
                <a:solidFill>
                  <a:schemeClr val="tx1"/>
                </a:solidFill>
              </a:rPr>
              <a:t>www.dnvgl.com</a:t>
            </a:r>
          </a:p>
        </p:txBody>
      </p:sp>
    </p:spTree>
    <p:extLst>
      <p:ext uri="{BB962C8B-B14F-4D97-AF65-F5344CB8AC3E}">
        <p14:creationId xmlns:p14="http://schemas.microsoft.com/office/powerpoint/2010/main" val="38148798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07366-CB75-4AA8-9E5B-928B849F427C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250823" y="1268413"/>
            <a:ext cx="8641657" cy="4724400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1200"/>
              </a:spcBef>
              <a:buClr>
                <a:srgbClr val="333333"/>
              </a:buClr>
              <a:buFont typeface="+mj-lt"/>
              <a:buAutoNum type="arabicPeriod"/>
              <a:defRPr b="1"/>
            </a:lvl1pPr>
            <a:lvl2pPr marL="522000" indent="-180000">
              <a:buFont typeface="Wingdings" panose="05000000000000000000" pitchFamily="2" charset="2"/>
              <a:buChar char="§"/>
              <a:defRPr/>
            </a:lvl2pPr>
            <a:lvl3pPr marL="738000">
              <a:defRPr/>
            </a:lvl3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0912837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dirty="0"/>
              <a:t>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07366-CB75-4AA8-9E5B-928B849F427C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147950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lcom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68550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5" name="Rectangle 14"/>
          <p:cNvSpPr/>
          <p:nvPr userDrawn="1"/>
        </p:nvSpPr>
        <p:spPr>
          <a:xfrm>
            <a:off x="0" y="1160747"/>
            <a:ext cx="8893175" cy="344256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0824" y="1765372"/>
            <a:ext cx="8317620" cy="1909957"/>
          </a:xfrm>
        </p:spPr>
        <p:txBody>
          <a:bodyPr anchor="t" anchorCtr="0">
            <a:noAutofit/>
          </a:bodyPr>
          <a:lstStyle>
            <a:lvl1pPr>
              <a:lnSpc>
                <a:spcPct val="91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BA07366-CB75-4AA8-9E5B-928B849F427C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9" name="Picture 3" descr="U:\DNV\New upgrading projects received September 2013\PPT project assigned September 2013-\work\A4 PPT logos.emf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12" r="1"/>
          <a:stretch/>
        </p:blipFill>
        <p:spPr bwMode="auto">
          <a:xfrm>
            <a:off x="0" y="260350"/>
            <a:ext cx="8893174" cy="591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Straight Connector 16"/>
          <p:cNvCxnSpPr/>
          <p:nvPr userDrawn="1"/>
        </p:nvCxnSpPr>
        <p:spPr>
          <a:xfrm>
            <a:off x="0" y="4528482"/>
            <a:ext cx="8893175" cy="0"/>
          </a:xfrm>
          <a:prstGeom prst="line">
            <a:avLst/>
          </a:prstGeom>
          <a:ln w="2159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 userDrawn="1"/>
        </p:nvCxnSpPr>
        <p:spPr>
          <a:xfrm>
            <a:off x="0" y="6272408"/>
            <a:ext cx="8893175" cy="0"/>
          </a:xfrm>
          <a:prstGeom prst="line">
            <a:avLst/>
          </a:prstGeom>
          <a:ln w="6350">
            <a:solidFill>
              <a:srgbClr val="4D4D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 userDrawn="1"/>
        </p:nvSpPr>
        <p:spPr>
          <a:xfrm>
            <a:off x="6848475" y="6492748"/>
            <a:ext cx="2045659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900" b="1" cap="all" baseline="0" noProof="1">
                <a:solidFill>
                  <a:schemeClr val="accent2"/>
                </a:solidFill>
              </a:rPr>
              <a:t>Safer, smarter, greener</a:t>
            </a:r>
          </a:p>
        </p:txBody>
      </p:sp>
      <p:sp>
        <p:nvSpPr>
          <p:cNvPr id="18" name="SD_VAR_CompanyYear"/>
          <p:cNvSpPr txBox="1"/>
          <p:nvPr userDrawn="1">
            <p:custDataLst>
              <p:tags r:id="rId1"/>
            </p:custDataLst>
          </p:nvPr>
        </p:nvSpPr>
        <p:spPr>
          <a:xfrm>
            <a:off x="491055" y="6517926"/>
            <a:ext cx="732573" cy="10772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700" noProof="0" dirty="0">
                <a:solidFill>
                  <a:schemeClr val="tx1"/>
                </a:solidFill>
              </a:rPr>
              <a:t>DNV GL © 2015</a:t>
            </a:r>
          </a:p>
        </p:txBody>
      </p:sp>
      <p:sp>
        <p:nvSpPr>
          <p:cNvPr id="16" name="SD_FLD_Confidentiality"/>
          <p:cNvSpPr/>
          <p:nvPr userDrawn="1"/>
        </p:nvSpPr>
        <p:spPr>
          <a:xfrm>
            <a:off x="250822" y="6112089"/>
            <a:ext cx="2845013" cy="160319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marL="0" algn="l" defTabSz="914400" rtl="0" eaLnBrk="1" latinLnBrk="0" hangingPunct="1">
              <a:lnSpc>
                <a:spcPct val="113000"/>
              </a:lnSpc>
              <a:spcBef>
                <a:spcPts val="600"/>
              </a:spcBef>
            </a:pPr>
            <a:endParaRPr lang="en-GB" sz="750" b="1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2" name="SD_FLD_DocumentDate"/>
          <p:cNvSpPr txBox="1">
            <a:spLocks noChangeArrowheads="1"/>
          </p:cNvSpPr>
          <p:nvPr userDrawn="1"/>
        </p:nvSpPr>
        <p:spPr bwMode="auto">
          <a:xfrm>
            <a:off x="1692000" y="6519600"/>
            <a:ext cx="2805388" cy="1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t" anchorCtr="0"/>
          <a:lstStyle/>
          <a:p>
            <a:pPr>
              <a:spcBef>
                <a:spcPct val="50000"/>
              </a:spcBef>
            </a:pPr>
            <a:r>
              <a:rPr lang="en-GB" altLang="ja-JP" sz="700">
                <a:solidFill>
                  <a:schemeClr val="tx1"/>
                </a:solidFill>
                <a:ea typeface="ＭＳ Ｐゴシック" charset="-128"/>
                <a:cs typeface="Arial" charset="0"/>
              </a:rPr>
              <a:t>07 June 2017</a:t>
            </a:r>
            <a:endParaRPr lang="en-GB" altLang="ja-JP" sz="700" dirty="0">
              <a:solidFill>
                <a:schemeClr val="tx1"/>
              </a:solidFill>
              <a:ea typeface="ＭＳ Ｐゴシック" charset="-128"/>
              <a:cs typeface="Arial" charset="0"/>
            </a:endParaRPr>
          </a:p>
        </p:txBody>
      </p:sp>
      <p:sp>
        <p:nvSpPr>
          <p:cNvPr id="23" name="SD_FLD_BusinessAreaName"/>
          <p:cNvSpPr/>
          <p:nvPr userDrawn="1"/>
        </p:nvSpPr>
        <p:spPr>
          <a:xfrm>
            <a:off x="250823" y="1396800"/>
            <a:ext cx="6445252" cy="216149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marL="0" algn="l" defTabSz="914400" rtl="0" eaLnBrk="1" latinLnBrk="0" hangingPunct="1">
              <a:lnSpc>
                <a:spcPct val="113000"/>
              </a:lnSpc>
              <a:spcBef>
                <a:spcPts val="600"/>
              </a:spcBef>
            </a:pPr>
            <a:r>
              <a:rPr lang="en-GB" sz="1200" b="1" kern="1200" cap="all" baseline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Software</a:t>
            </a:r>
            <a:endParaRPr lang="en-GB" sz="1200" b="1" kern="1200" cap="all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5" name="SD_FLD_Draft" hidden="1"/>
          <p:cNvSpPr txBox="1">
            <a:spLocks noChangeArrowheads="1"/>
          </p:cNvSpPr>
          <p:nvPr userDrawn="1"/>
        </p:nvSpPr>
        <p:spPr bwMode="auto">
          <a:xfrm>
            <a:off x="3811588" y="6012000"/>
            <a:ext cx="1511300" cy="2389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t" anchorCtr="0"/>
          <a:lstStyle/>
          <a:p>
            <a:pPr algn="ctr">
              <a:spcBef>
                <a:spcPct val="50000"/>
              </a:spcBef>
            </a:pPr>
            <a:r>
              <a:rPr lang="en-GB" altLang="ja-JP" sz="1600" b="0" cap="all" baseline="0">
                <a:solidFill>
                  <a:srgbClr val="C4262E"/>
                </a:solidFill>
                <a:ea typeface="ＭＳ Ｐゴシック" charset="-128"/>
                <a:cs typeface="Arial" charset="0"/>
              </a:rPr>
              <a:t>Draft</a:t>
            </a:r>
            <a:endParaRPr lang="en-GB" altLang="ja-JP" sz="1600" b="0" cap="all" baseline="0" dirty="0">
              <a:solidFill>
                <a:srgbClr val="C4262E"/>
              </a:solidFill>
              <a:ea typeface="ＭＳ Ｐゴシック" charset="-128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74833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lcom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68550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0" y="1160463"/>
            <a:ext cx="8893174" cy="3096000"/>
          </a:xfrm>
          <a:solidFill>
            <a:schemeClr val="bg2">
              <a:lumMod val="40000"/>
              <a:lumOff val="60000"/>
            </a:schemeClr>
          </a:solidFill>
        </p:spPr>
        <p:txBody>
          <a:bodyPr/>
          <a:lstStyle>
            <a:lvl1pPr marL="0" indent="0" algn="ctr">
              <a:buFontTx/>
              <a:buNone/>
              <a:defRPr b="0"/>
            </a:lvl1pPr>
          </a:lstStyle>
          <a:p>
            <a:r>
              <a:rPr lang="en-GB" dirty="0"/>
              <a:t>Click icon to add picture</a:t>
            </a:r>
          </a:p>
        </p:txBody>
      </p:sp>
      <p:sp>
        <p:nvSpPr>
          <p:cNvPr id="15" name="Rectangle 14"/>
          <p:cNvSpPr/>
          <p:nvPr userDrawn="1"/>
        </p:nvSpPr>
        <p:spPr>
          <a:xfrm>
            <a:off x="0" y="4271529"/>
            <a:ext cx="8893175" cy="172128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0824" y="4876154"/>
            <a:ext cx="8317620" cy="1909957"/>
          </a:xfrm>
        </p:spPr>
        <p:txBody>
          <a:bodyPr anchor="t" anchorCtr="0">
            <a:noAutofit/>
          </a:bodyPr>
          <a:lstStyle>
            <a:lvl1pPr>
              <a:lnSpc>
                <a:spcPct val="91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BA07366-CB75-4AA8-9E5B-928B849F427C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9" name="Picture 3" descr="U:\DNV\New upgrading projects received September 2013\PPT project assigned September 2013-\work\A4 PPT logos.emf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12" r="1"/>
          <a:stretch/>
        </p:blipFill>
        <p:spPr bwMode="auto">
          <a:xfrm>
            <a:off x="0" y="260350"/>
            <a:ext cx="8893174" cy="591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Straight Connector 16"/>
          <p:cNvCxnSpPr/>
          <p:nvPr userDrawn="1"/>
        </p:nvCxnSpPr>
        <p:spPr>
          <a:xfrm>
            <a:off x="0" y="4264788"/>
            <a:ext cx="8893175" cy="0"/>
          </a:xfrm>
          <a:prstGeom prst="line">
            <a:avLst/>
          </a:prstGeom>
          <a:ln w="2159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 userDrawn="1"/>
        </p:nvCxnSpPr>
        <p:spPr>
          <a:xfrm>
            <a:off x="0" y="6272408"/>
            <a:ext cx="8893175" cy="0"/>
          </a:xfrm>
          <a:prstGeom prst="line">
            <a:avLst/>
          </a:prstGeom>
          <a:ln w="6350">
            <a:solidFill>
              <a:srgbClr val="4D4D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 userDrawn="1"/>
        </p:nvSpPr>
        <p:spPr>
          <a:xfrm>
            <a:off x="6848475" y="6492748"/>
            <a:ext cx="2045659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900" b="1" cap="all" baseline="0" noProof="1">
                <a:solidFill>
                  <a:schemeClr val="accent2"/>
                </a:solidFill>
              </a:rPr>
              <a:t>Safer, smarter, greener</a:t>
            </a:r>
          </a:p>
        </p:txBody>
      </p:sp>
      <p:sp>
        <p:nvSpPr>
          <p:cNvPr id="16" name="SD_VAR_CompanyYear"/>
          <p:cNvSpPr txBox="1"/>
          <p:nvPr userDrawn="1">
            <p:custDataLst>
              <p:tags r:id="rId1"/>
            </p:custDataLst>
          </p:nvPr>
        </p:nvSpPr>
        <p:spPr>
          <a:xfrm>
            <a:off x="491055" y="6517926"/>
            <a:ext cx="732573" cy="10772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700" noProof="0" dirty="0">
                <a:solidFill>
                  <a:schemeClr val="tx1"/>
                </a:solidFill>
              </a:rPr>
              <a:t>DNV GL © 2015</a:t>
            </a:r>
          </a:p>
        </p:txBody>
      </p:sp>
      <p:sp>
        <p:nvSpPr>
          <p:cNvPr id="18" name="SD_FLD_Confidentiality"/>
          <p:cNvSpPr/>
          <p:nvPr userDrawn="1"/>
        </p:nvSpPr>
        <p:spPr>
          <a:xfrm>
            <a:off x="250822" y="6112089"/>
            <a:ext cx="2845013" cy="160319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marL="0" algn="l" defTabSz="914400" rtl="0" eaLnBrk="1" latinLnBrk="0" hangingPunct="1">
              <a:lnSpc>
                <a:spcPct val="113000"/>
              </a:lnSpc>
              <a:spcBef>
                <a:spcPts val="600"/>
              </a:spcBef>
            </a:pPr>
            <a:endParaRPr lang="en-GB" sz="750" b="1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2" name="SD_FLD_DocumentDate"/>
          <p:cNvSpPr txBox="1">
            <a:spLocks noChangeArrowheads="1"/>
          </p:cNvSpPr>
          <p:nvPr userDrawn="1"/>
        </p:nvSpPr>
        <p:spPr bwMode="auto">
          <a:xfrm>
            <a:off x="1692000" y="6519600"/>
            <a:ext cx="2805388" cy="1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t" anchorCtr="0"/>
          <a:lstStyle/>
          <a:p>
            <a:pPr>
              <a:spcBef>
                <a:spcPct val="50000"/>
              </a:spcBef>
            </a:pPr>
            <a:r>
              <a:rPr lang="en-GB" altLang="ja-JP" sz="700">
                <a:solidFill>
                  <a:schemeClr val="tx1"/>
                </a:solidFill>
                <a:ea typeface="ＭＳ Ｐゴシック" charset="-128"/>
                <a:cs typeface="Arial" charset="0"/>
              </a:rPr>
              <a:t>07 June 2017</a:t>
            </a:r>
            <a:endParaRPr lang="en-GB" altLang="ja-JP" sz="700" dirty="0">
              <a:solidFill>
                <a:schemeClr val="tx1"/>
              </a:solidFill>
              <a:ea typeface="ＭＳ Ｐゴシック" charset="-128"/>
              <a:cs typeface="Arial" charset="0"/>
            </a:endParaRPr>
          </a:p>
        </p:txBody>
      </p:sp>
      <p:sp>
        <p:nvSpPr>
          <p:cNvPr id="24" name="SD_FLD_BusinessAreaName"/>
          <p:cNvSpPr/>
          <p:nvPr userDrawn="1"/>
        </p:nvSpPr>
        <p:spPr>
          <a:xfrm>
            <a:off x="250825" y="4501596"/>
            <a:ext cx="6445252" cy="216149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pPr lvl="0" indent="0">
              <a:lnSpc>
                <a:spcPct val="114000"/>
              </a:lnSpc>
              <a:spcBef>
                <a:spcPts val="600"/>
              </a:spcBef>
              <a:buClr>
                <a:srgbClr val="3F9C35"/>
              </a:buClr>
              <a:buFont typeface="Wingdings 2" pitchFamily="18" charset="2"/>
              <a:buNone/>
            </a:pPr>
            <a:r>
              <a:rPr lang="en-GB" sz="1400" b="1" cap="all" baseline="0">
                <a:solidFill>
                  <a:schemeClr val="bg1"/>
                </a:solidFill>
              </a:rPr>
              <a:t>Software</a:t>
            </a:r>
            <a:endParaRPr lang="en-GB" sz="1400" b="1" cap="all" baseline="0" dirty="0">
              <a:solidFill>
                <a:schemeClr val="bg1"/>
              </a:solidFill>
            </a:endParaRPr>
          </a:p>
        </p:txBody>
      </p:sp>
      <p:sp>
        <p:nvSpPr>
          <p:cNvPr id="23" name="SD_FLD_Draft" hidden="1"/>
          <p:cNvSpPr txBox="1">
            <a:spLocks noChangeArrowheads="1"/>
          </p:cNvSpPr>
          <p:nvPr userDrawn="1"/>
        </p:nvSpPr>
        <p:spPr bwMode="auto">
          <a:xfrm>
            <a:off x="3811588" y="6012000"/>
            <a:ext cx="1511300" cy="2389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t" anchorCtr="0"/>
          <a:lstStyle/>
          <a:p>
            <a:pPr algn="ctr">
              <a:spcBef>
                <a:spcPct val="50000"/>
              </a:spcBef>
            </a:pPr>
            <a:r>
              <a:rPr lang="en-GB" altLang="ja-JP" sz="1600" b="0" cap="all" baseline="0">
                <a:solidFill>
                  <a:srgbClr val="C4262E"/>
                </a:solidFill>
                <a:ea typeface="ＭＳ Ｐゴシック" charset="-128"/>
                <a:cs typeface="Arial" charset="0"/>
              </a:rPr>
              <a:t>Draft</a:t>
            </a:r>
            <a:endParaRPr lang="en-GB" altLang="ja-JP" sz="1600" b="0" cap="all" baseline="0" dirty="0">
              <a:solidFill>
                <a:srgbClr val="C4262E"/>
              </a:solidFill>
              <a:ea typeface="ＭＳ Ｐゴシック" charset="-128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34004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68550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5" name="Rectangle 14"/>
          <p:cNvSpPr/>
          <p:nvPr userDrawn="1"/>
        </p:nvSpPr>
        <p:spPr>
          <a:xfrm>
            <a:off x="1" y="3933056"/>
            <a:ext cx="8893174" cy="2059757"/>
          </a:xfrm>
          <a:prstGeom prst="rect">
            <a:avLst/>
          </a:prstGeom>
          <a:solidFill>
            <a:srgbClr val="009F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0" y="1160462"/>
            <a:ext cx="8893174" cy="2756849"/>
          </a:xfrm>
          <a:solidFill>
            <a:schemeClr val="bg2">
              <a:lumMod val="40000"/>
              <a:lumOff val="60000"/>
            </a:schemeClr>
          </a:solidFill>
        </p:spPr>
        <p:txBody>
          <a:bodyPr/>
          <a:lstStyle>
            <a:lvl1pPr marL="0" indent="0" algn="ctr">
              <a:buNone/>
              <a:defRPr b="0"/>
            </a:lvl1pPr>
          </a:lstStyle>
          <a:p>
            <a:r>
              <a:rPr lang="en-GB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0825" y="4312347"/>
            <a:ext cx="6445251" cy="666452"/>
          </a:xfrm>
        </p:spPr>
        <p:txBody>
          <a:bodyPr>
            <a:noAutofit/>
          </a:bodyPr>
          <a:lstStyle>
            <a:lvl1pPr>
              <a:lnSpc>
                <a:spcPct val="91000"/>
              </a:lnSpc>
              <a:defRPr sz="2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07366-CB75-4AA8-9E5B-928B849F427C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Picture 3" descr="U:\DNV\New upgrading projects received September 2013\PPT project assigned September 2013-\work\A4 PPT logos.emf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12" r="1"/>
          <a:stretch/>
        </p:blipFill>
        <p:spPr bwMode="auto">
          <a:xfrm>
            <a:off x="0" y="260350"/>
            <a:ext cx="8893174" cy="591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Straight Connector 16"/>
          <p:cNvCxnSpPr/>
          <p:nvPr userDrawn="1"/>
        </p:nvCxnSpPr>
        <p:spPr>
          <a:xfrm>
            <a:off x="0" y="3924941"/>
            <a:ext cx="8893175" cy="0"/>
          </a:xfrm>
          <a:prstGeom prst="line">
            <a:avLst/>
          </a:prstGeom>
          <a:ln w="2159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 userDrawn="1"/>
        </p:nvCxnSpPr>
        <p:spPr>
          <a:xfrm>
            <a:off x="0" y="6272408"/>
            <a:ext cx="8893175" cy="0"/>
          </a:xfrm>
          <a:prstGeom prst="line">
            <a:avLst/>
          </a:prstGeom>
          <a:ln w="6350">
            <a:solidFill>
              <a:srgbClr val="4D4D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 userDrawn="1"/>
        </p:nvSpPr>
        <p:spPr>
          <a:xfrm>
            <a:off x="6848475" y="6492748"/>
            <a:ext cx="2045659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900" b="1" cap="all" baseline="0" noProof="1">
                <a:solidFill>
                  <a:schemeClr val="accent2"/>
                </a:solidFill>
              </a:rPr>
              <a:t>Safer, smarter, greener</a:t>
            </a:r>
          </a:p>
        </p:txBody>
      </p:sp>
      <p:sp>
        <p:nvSpPr>
          <p:cNvPr id="21" name="SD_VAR_CompanyYear"/>
          <p:cNvSpPr txBox="1"/>
          <p:nvPr userDrawn="1">
            <p:custDataLst>
              <p:tags r:id="rId1"/>
            </p:custDataLst>
          </p:nvPr>
        </p:nvSpPr>
        <p:spPr>
          <a:xfrm>
            <a:off x="491055" y="6517926"/>
            <a:ext cx="732573" cy="10772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700" noProof="0" dirty="0">
                <a:solidFill>
                  <a:schemeClr val="tx1"/>
                </a:solidFill>
              </a:rPr>
              <a:t>DNV GL © 2015</a:t>
            </a:r>
          </a:p>
        </p:txBody>
      </p:sp>
      <p:sp>
        <p:nvSpPr>
          <p:cNvPr id="22" name="SD_FLD_Author"/>
          <p:cNvSpPr txBox="1">
            <a:spLocks noChangeArrowheads="1"/>
          </p:cNvSpPr>
          <p:nvPr userDrawn="1"/>
        </p:nvSpPr>
        <p:spPr bwMode="auto">
          <a:xfrm>
            <a:off x="250823" y="5363202"/>
            <a:ext cx="6445252" cy="29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b" anchorCtr="0"/>
          <a:lstStyle/>
          <a:p>
            <a:pPr marL="0" indent="0" algn="l" defTabSz="914400" rtl="0" eaLnBrk="1" latinLnBrk="0" hangingPunct="1">
              <a:lnSpc>
                <a:spcPct val="114000"/>
              </a:lnSpc>
              <a:spcBef>
                <a:spcPts val="600"/>
              </a:spcBef>
              <a:buClr>
                <a:srgbClr val="3F9C35"/>
              </a:buClr>
              <a:buFont typeface="Wingdings 2" pitchFamily="18" charset="2"/>
              <a:buNone/>
            </a:pPr>
            <a:r>
              <a:rPr lang="en-GB" altLang="ja-JP" sz="12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Andreas Oven Aalsaunet</a:t>
            </a:r>
            <a:endParaRPr lang="en-GB" altLang="ja-JP" sz="1200" b="1" kern="1200" baseline="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3" name="SD_FLD_DocumentDate"/>
          <p:cNvSpPr/>
          <p:nvPr userDrawn="1"/>
        </p:nvSpPr>
        <p:spPr>
          <a:xfrm>
            <a:off x="249520" y="5685609"/>
            <a:ext cx="6446555" cy="307204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marL="0" lvl="0" indent="0" algn="l" defTabSz="914400" rtl="0" eaLnBrk="1" latinLnBrk="0" hangingPunct="1">
              <a:lnSpc>
                <a:spcPct val="114000"/>
              </a:lnSpc>
              <a:spcBef>
                <a:spcPts val="600"/>
              </a:spcBef>
              <a:buClr>
                <a:srgbClr val="3F9C35"/>
              </a:buClr>
              <a:buFont typeface="Wingdings 2" pitchFamily="18" charset="2"/>
              <a:buNone/>
            </a:pPr>
            <a:r>
              <a:rPr lang="en-GB" sz="1200" b="0" kern="1200">
                <a:solidFill>
                  <a:schemeClr val="tx2"/>
                </a:solidFill>
                <a:latin typeface="+mn-lt"/>
                <a:ea typeface="+mn-ea"/>
                <a:cs typeface="+mn-cs"/>
              </a:rPr>
              <a:t>07 June 2017</a:t>
            </a:r>
            <a:endParaRPr lang="en-GB" sz="1200" b="0" kern="120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4" name="SD_FLD_Confidentiality"/>
          <p:cNvSpPr/>
          <p:nvPr userDrawn="1"/>
        </p:nvSpPr>
        <p:spPr>
          <a:xfrm>
            <a:off x="250822" y="6112089"/>
            <a:ext cx="2845013" cy="160319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marL="0" algn="l" defTabSz="914400" rtl="0" eaLnBrk="1" latinLnBrk="0" hangingPunct="1">
              <a:lnSpc>
                <a:spcPct val="113000"/>
              </a:lnSpc>
              <a:spcBef>
                <a:spcPts val="600"/>
              </a:spcBef>
            </a:pPr>
            <a:endParaRPr lang="en-GB" sz="750" b="1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6" name="SD_FLD_DocumentNumber"/>
          <p:cNvSpPr txBox="1">
            <a:spLocks noChangeArrowheads="1"/>
          </p:cNvSpPr>
          <p:nvPr userDrawn="1"/>
        </p:nvSpPr>
        <p:spPr bwMode="auto">
          <a:xfrm>
            <a:off x="1691680" y="6517697"/>
            <a:ext cx="2805707" cy="1799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t" anchorCtr="0"/>
          <a:lstStyle/>
          <a:p>
            <a:pPr algn="l">
              <a:spcBef>
                <a:spcPts val="0"/>
              </a:spcBef>
            </a:pPr>
            <a:endParaRPr lang="en-GB" altLang="ja-JP" sz="700" dirty="0">
              <a:solidFill>
                <a:srgbClr val="000000"/>
              </a:solidFill>
              <a:ea typeface="ＭＳ Ｐゴシック" charset="-128"/>
              <a:cs typeface="Arial" charset="0"/>
            </a:endParaRPr>
          </a:p>
        </p:txBody>
      </p:sp>
      <p:sp>
        <p:nvSpPr>
          <p:cNvPr id="28" name="SD_FLD_BusinessAreaName"/>
          <p:cNvSpPr/>
          <p:nvPr userDrawn="1"/>
        </p:nvSpPr>
        <p:spPr>
          <a:xfrm>
            <a:off x="246122" y="4056885"/>
            <a:ext cx="6445252" cy="216149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marL="0" algn="l" defTabSz="914400" rtl="0" eaLnBrk="1" latinLnBrk="0" hangingPunct="1">
              <a:lnSpc>
                <a:spcPct val="113000"/>
              </a:lnSpc>
              <a:spcBef>
                <a:spcPts val="600"/>
              </a:spcBef>
            </a:pPr>
            <a:r>
              <a:rPr lang="en-GB" sz="1200" b="1" kern="1200" cap="all" baseline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Software</a:t>
            </a:r>
            <a:endParaRPr lang="en-GB" sz="1200" b="1" kern="1200" cap="all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0" name="Subtitle 2"/>
          <p:cNvSpPr>
            <a:spLocks noGrp="1"/>
          </p:cNvSpPr>
          <p:nvPr>
            <p:ph type="subTitle" idx="1"/>
          </p:nvPr>
        </p:nvSpPr>
        <p:spPr>
          <a:xfrm>
            <a:off x="250825" y="5039166"/>
            <a:ext cx="6445250" cy="324036"/>
          </a:xfrm>
        </p:spPr>
        <p:txBody>
          <a:bodyPr/>
          <a:lstStyle>
            <a:lvl1pPr marL="0" indent="0" algn="l" defTabSz="914400" rtl="0" eaLnBrk="1" latinLnBrk="0" hangingPunct="1">
              <a:buNone/>
              <a:defRPr lang="en-US" sz="16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edit Master subtitle style</a:t>
            </a:r>
          </a:p>
        </p:txBody>
      </p:sp>
      <p:sp>
        <p:nvSpPr>
          <p:cNvPr id="27" name="SD_FLD_Draft" hidden="1"/>
          <p:cNvSpPr txBox="1">
            <a:spLocks noChangeArrowheads="1"/>
          </p:cNvSpPr>
          <p:nvPr userDrawn="1"/>
        </p:nvSpPr>
        <p:spPr bwMode="auto">
          <a:xfrm>
            <a:off x="3811588" y="6012000"/>
            <a:ext cx="1511300" cy="2389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t" anchorCtr="0"/>
          <a:lstStyle/>
          <a:p>
            <a:pPr algn="ctr">
              <a:spcBef>
                <a:spcPct val="50000"/>
              </a:spcBef>
            </a:pPr>
            <a:r>
              <a:rPr lang="en-GB" altLang="ja-JP" sz="1600" b="0" cap="all" baseline="0">
                <a:solidFill>
                  <a:srgbClr val="C4262E"/>
                </a:solidFill>
                <a:ea typeface="ＭＳ Ｐゴシック" charset="-128"/>
                <a:cs typeface="Arial" charset="0"/>
              </a:rPr>
              <a:t>Draft</a:t>
            </a:r>
            <a:endParaRPr lang="en-GB" altLang="ja-JP" sz="1600" b="0" cap="all" baseline="0" dirty="0">
              <a:solidFill>
                <a:srgbClr val="C4262E"/>
              </a:solidFill>
              <a:ea typeface="ＭＳ Ｐゴシック" charset="-128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06914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1" y="260351"/>
            <a:ext cx="8893174" cy="573246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0825" y="1268761"/>
            <a:ext cx="6445250" cy="1298228"/>
          </a:xfrm>
        </p:spPr>
        <p:txBody>
          <a:bodyPr anchor="t">
            <a:noAutofit/>
          </a:bodyPr>
          <a:lstStyle>
            <a:lvl1pPr algn="l">
              <a:defRPr sz="2400" b="1" cap="none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07366-CB75-4AA8-9E5B-928B849F427C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0" y="5907600"/>
            <a:ext cx="8892000" cy="215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92900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0" y="260351"/>
            <a:ext cx="8892000" cy="5732462"/>
          </a:xfrm>
          <a:solidFill>
            <a:schemeClr val="bg2">
              <a:lumMod val="40000"/>
              <a:lumOff val="60000"/>
            </a:schemeClr>
          </a:solidFill>
        </p:spPr>
        <p:txBody>
          <a:bodyPr/>
          <a:lstStyle>
            <a:lvl1pPr marL="0" indent="0" algn="ctr">
              <a:buNone/>
              <a:defRPr b="0"/>
            </a:lvl1pPr>
          </a:lstStyle>
          <a:p>
            <a:r>
              <a:rPr lang="en-GB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0825" y="1268761"/>
            <a:ext cx="6445250" cy="1298228"/>
          </a:xfrm>
        </p:spPr>
        <p:txBody>
          <a:bodyPr anchor="t">
            <a:noAutofit/>
          </a:bodyPr>
          <a:lstStyle>
            <a:lvl1pPr algn="l">
              <a:defRPr sz="2400" b="1" cap="none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07366-CB75-4AA8-9E5B-928B849F427C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2" name="Table Placeholder 11"/>
          <p:cNvSpPr>
            <a:spLocks noGrp="1"/>
          </p:cNvSpPr>
          <p:nvPr>
            <p:ph type="tbl" sz="quarter" idx="14"/>
          </p:nvPr>
        </p:nvSpPr>
        <p:spPr>
          <a:xfrm>
            <a:off x="0" y="5907170"/>
            <a:ext cx="8892000" cy="21590"/>
          </a:xfrm>
          <a:solidFill>
            <a:schemeClr val="bg1"/>
          </a:solidFill>
        </p:spPr>
        <p:txBody>
          <a:bodyPr>
            <a:normAutofit/>
          </a:bodyPr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24439818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0824" y="1268414"/>
            <a:ext cx="4243389" cy="4724400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/>
              <a:t>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9787" y="1268414"/>
            <a:ext cx="4243387" cy="4724400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/>
              <a:t>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07366-CB75-4AA8-9E5B-928B849F427C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380756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wo content with sub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0824" y="972000"/>
            <a:ext cx="4243389" cy="572400"/>
          </a:xfrm>
        </p:spPr>
        <p:txBody>
          <a:bodyPr anchor="b">
            <a:noAutofit/>
          </a:bodyPr>
          <a:lstStyle>
            <a:lvl1pPr marL="0" indent="0">
              <a:buNone/>
              <a:defRPr sz="1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0826" y="1620000"/>
            <a:ext cx="4243387" cy="4372813"/>
          </a:xfrm>
        </p:spPr>
        <p:txBody>
          <a:bodyPr>
            <a:noAutofit/>
          </a:bodyPr>
          <a:lstStyle>
            <a:lvl1pPr>
              <a:defRPr sz="1600" b="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dirty="0"/>
              <a:t>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9788" y="970248"/>
            <a:ext cx="4242692" cy="572312"/>
          </a:xfrm>
        </p:spPr>
        <p:txBody>
          <a:bodyPr anchor="b">
            <a:noAutofit/>
          </a:bodyPr>
          <a:lstStyle>
            <a:lvl1pPr marL="0" indent="0">
              <a:buNone/>
              <a:defRPr sz="1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9787" y="1618861"/>
            <a:ext cx="4242693" cy="4373952"/>
          </a:xfrm>
        </p:spPr>
        <p:txBody>
          <a:bodyPr>
            <a:noAutofit/>
          </a:bodyPr>
          <a:lstStyle>
            <a:lvl1pPr>
              <a:defRPr sz="1600" b="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dirty="0"/>
              <a:t>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07366-CB75-4AA8-9E5B-928B849F427C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011361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ags" Target="../tags/tag6.xml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U:\DNV\New upgrading projects received September 2013\PPT project assigned September 2013-\work\A4 PPT logos.emf"/>
          <p:cNvPicPr>
            <a:picLocks noChangeAspect="1" noChangeArrowheads="1"/>
          </p:cNvPicPr>
          <p:nvPr userDrawn="1"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25"/>
          <a:stretch/>
        </p:blipFill>
        <p:spPr bwMode="auto">
          <a:xfrm>
            <a:off x="0" y="6277564"/>
            <a:ext cx="8895105" cy="328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0825" y="241082"/>
            <a:ext cx="8641656" cy="670086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GB" noProof="0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0825" y="1268414"/>
            <a:ext cx="8641656" cy="47244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noProof="0" dirty="0"/>
              <a:t>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239852" y="6697681"/>
            <a:ext cx="1257536" cy="1548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700"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0825" y="6697681"/>
            <a:ext cx="2989028" cy="1548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750" b="1"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50823" y="6517926"/>
            <a:ext cx="240231" cy="17975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700">
                <a:solidFill>
                  <a:schemeClr val="tx1"/>
                </a:solidFill>
              </a:defRPr>
            </a:lvl1pPr>
          </a:lstStyle>
          <a:p>
            <a:fld id="{5BA07366-CB75-4AA8-9E5B-928B849F427C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SD_VAR_CompanyYear"/>
          <p:cNvSpPr txBox="1"/>
          <p:nvPr userDrawn="1">
            <p:custDataLst>
              <p:tags r:id="rId16"/>
            </p:custDataLst>
          </p:nvPr>
        </p:nvSpPr>
        <p:spPr>
          <a:xfrm>
            <a:off x="491055" y="6517926"/>
            <a:ext cx="732573" cy="10772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700" noProof="0" dirty="0">
                <a:solidFill>
                  <a:schemeClr val="tx1"/>
                </a:solidFill>
              </a:rPr>
              <a:t>DNV GL © 2015</a:t>
            </a:r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0" y="943200"/>
            <a:ext cx="8892481" cy="0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D_FLD_Confidentiality"/>
          <p:cNvSpPr/>
          <p:nvPr userDrawn="1"/>
        </p:nvSpPr>
        <p:spPr>
          <a:xfrm>
            <a:off x="250822" y="6112089"/>
            <a:ext cx="2845013" cy="160319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marL="0" algn="l" defTabSz="914400" rtl="0" eaLnBrk="1" latinLnBrk="0" hangingPunct="1">
              <a:lnSpc>
                <a:spcPct val="113000"/>
              </a:lnSpc>
              <a:spcBef>
                <a:spcPts val="600"/>
              </a:spcBef>
            </a:pPr>
            <a:endParaRPr lang="en-GB" sz="750" b="1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2" name="SD_FLD_Draft" hidden="1"/>
          <p:cNvSpPr txBox="1">
            <a:spLocks noChangeArrowheads="1"/>
          </p:cNvSpPr>
          <p:nvPr userDrawn="1"/>
        </p:nvSpPr>
        <p:spPr bwMode="auto">
          <a:xfrm>
            <a:off x="3811588" y="6012000"/>
            <a:ext cx="1511300" cy="2389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t" anchorCtr="0"/>
          <a:lstStyle/>
          <a:p>
            <a:pPr algn="ctr">
              <a:spcBef>
                <a:spcPct val="50000"/>
              </a:spcBef>
            </a:pPr>
            <a:r>
              <a:rPr lang="en-GB" altLang="ja-JP" sz="1600" b="0" cap="all" baseline="0">
                <a:solidFill>
                  <a:srgbClr val="C4262E"/>
                </a:solidFill>
                <a:ea typeface="ＭＳ Ｐゴシック" charset="-128"/>
                <a:cs typeface="Arial" charset="0"/>
              </a:rPr>
              <a:t>Draft</a:t>
            </a:r>
            <a:endParaRPr lang="en-GB" altLang="ja-JP" sz="1600" b="0" cap="all" baseline="0" dirty="0">
              <a:solidFill>
                <a:srgbClr val="C4262E"/>
              </a:solidFill>
              <a:ea typeface="ＭＳ Ｐゴシック" charset="-128"/>
              <a:cs typeface="Arial" charset="0"/>
            </a:endParaRPr>
          </a:p>
        </p:txBody>
      </p:sp>
      <p:sp>
        <p:nvSpPr>
          <p:cNvPr id="14" name="SD_FLD_DocumentDate"/>
          <p:cNvSpPr txBox="1">
            <a:spLocks noChangeArrowheads="1"/>
          </p:cNvSpPr>
          <p:nvPr userDrawn="1"/>
        </p:nvSpPr>
        <p:spPr bwMode="auto">
          <a:xfrm>
            <a:off x="1692000" y="6519600"/>
            <a:ext cx="2805388" cy="1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t" anchorCtr="0"/>
          <a:lstStyle/>
          <a:p>
            <a:pPr>
              <a:spcBef>
                <a:spcPct val="50000"/>
              </a:spcBef>
            </a:pPr>
            <a:r>
              <a:rPr lang="en-GB" altLang="ja-JP" sz="700">
                <a:solidFill>
                  <a:schemeClr val="tx1"/>
                </a:solidFill>
                <a:ea typeface="ＭＳ Ｐゴシック" charset="-128"/>
                <a:cs typeface="Arial" charset="0"/>
              </a:rPr>
              <a:t>07 June 2017</a:t>
            </a:r>
            <a:endParaRPr lang="en-GB" altLang="ja-JP" sz="700" dirty="0">
              <a:solidFill>
                <a:schemeClr val="tx1"/>
              </a:solidFill>
              <a:ea typeface="ＭＳ Ｐゴシック" charset="-128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8226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61" r:id="rId4"/>
    <p:sldLayoutId id="2147483662" r:id="rId5"/>
    <p:sldLayoutId id="2147483651" r:id="rId6"/>
    <p:sldLayoutId id="2147483665" r:id="rId7"/>
    <p:sldLayoutId id="2147483652" r:id="rId8"/>
    <p:sldLayoutId id="2147483653" r:id="rId9"/>
    <p:sldLayoutId id="2147483664" r:id="rId10"/>
    <p:sldLayoutId id="2147483666" r:id="rId11"/>
    <p:sldLayoutId id="2147483654" r:id="rId12"/>
    <p:sldLayoutId id="2147483655" r:id="rId13"/>
    <p:sldLayoutId id="2147483667" r:id="rId14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1800" b="1" kern="1200">
          <a:solidFill>
            <a:schemeClr val="accent4"/>
          </a:solidFill>
          <a:latin typeface="+mj-lt"/>
          <a:ea typeface="+mj-ea"/>
          <a:cs typeface="+mj-cs"/>
        </a:defRPr>
      </a:lvl1pPr>
    </p:titleStyle>
    <p:bodyStyle>
      <a:lvl1pPr marL="180000" indent="-180000" algn="l" defTabSz="914400" rtl="0" eaLnBrk="1" latinLnBrk="0" hangingPunct="1">
        <a:lnSpc>
          <a:spcPct val="114000"/>
        </a:lnSpc>
        <a:spcBef>
          <a:spcPts val="600"/>
        </a:spcBef>
        <a:buClr>
          <a:srgbClr val="3F9C35"/>
        </a:buClr>
        <a:buFont typeface="Wingdings" panose="05000000000000000000" pitchFamily="2" charset="2"/>
        <a:buChar char="§"/>
        <a:defRPr sz="16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396000" indent="-198000" algn="l" defTabSz="914400" rtl="0" eaLnBrk="1" latinLnBrk="0" hangingPunct="1">
        <a:lnSpc>
          <a:spcPct val="114000"/>
        </a:lnSpc>
        <a:spcBef>
          <a:spcPts val="600"/>
        </a:spcBef>
        <a:buClr>
          <a:srgbClr val="3F9C35"/>
        </a:buClr>
        <a:buFont typeface="Arial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612000" indent="-198000" algn="l" defTabSz="914400" rtl="0" eaLnBrk="1" latinLnBrk="0" hangingPunct="1">
        <a:lnSpc>
          <a:spcPct val="114000"/>
        </a:lnSpc>
        <a:spcBef>
          <a:spcPts val="600"/>
        </a:spcBef>
        <a:buClr>
          <a:srgbClr val="3F9C35"/>
        </a:buClr>
        <a:buFont typeface="Arial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828000" indent="-198000" algn="l" defTabSz="914400" rtl="0" eaLnBrk="1" latinLnBrk="0" hangingPunct="1">
        <a:lnSpc>
          <a:spcPct val="114000"/>
        </a:lnSpc>
        <a:spcBef>
          <a:spcPts val="600"/>
        </a:spcBef>
        <a:buClr>
          <a:srgbClr val="3F9C35"/>
        </a:buClr>
        <a:buFont typeface="Arial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44000" indent="-198000" algn="l" defTabSz="914400" rtl="0" eaLnBrk="1" latinLnBrk="0" hangingPunct="1">
        <a:lnSpc>
          <a:spcPct val="114000"/>
        </a:lnSpc>
        <a:spcBef>
          <a:spcPts val="600"/>
        </a:spcBef>
        <a:buClr>
          <a:srgbClr val="3F9C35"/>
        </a:buClr>
        <a:buFont typeface="Arial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U:\DNV\New upgrading projects received September 2013\PPT project assigned September 2013-\work\A4 PPT logos.emf"/>
          <p:cNvPicPr>
            <a:picLocks noChangeAspect="1" noChangeArrowheads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25"/>
          <a:stretch/>
        </p:blipFill>
        <p:spPr bwMode="auto">
          <a:xfrm>
            <a:off x="0" y="6277564"/>
            <a:ext cx="8895105" cy="328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0825" y="241082"/>
            <a:ext cx="8641656" cy="670086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GB" noProof="0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0825" y="1268414"/>
            <a:ext cx="8641656" cy="47244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239852" y="6697681"/>
            <a:ext cx="1257536" cy="1548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700"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0825" y="6697681"/>
            <a:ext cx="2989028" cy="1548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750" b="1"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50823" y="6517926"/>
            <a:ext cx="240231" cy="17975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700">
                <a:solidFill>
                  <a:schemeClr val="tx1"/>
                </a:solidFill>
              </a:defRPr>
            </a:lvl1pPr>
          </a:lstStyle>
          <a:p>
            <a:fld id="{5BA07366-CB75-4AA8-9E5B-928B849F427C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SD_VAR_CompanyYear"/>
          <p:cNvSpPr txBox="1"/>
          <p:nvPr userDrawn="1">
            <p:custDataLst>
              <p:tags r:id="rId3"/>
            </p:custDataLst>
          </p:nvPr>
        </p:nvSpPr>
        <p:spPr>
          <a:xfrm>
            <a:off x="491055" y="6517926"/>
            <a:ext cx="732573" cy="10772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700" noProof="0" dirty="0">
                <a:solidFill>
                  <a:schemeClr val="tx1"/>
                </a:solidFill>
              </a:rPr>
              <a:t>DNV GL © 2015</a:t>
            </a:r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0" y="943200"/>
            <a:ext cx="8892481" cy="0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D_FLD_Confidentiality"/>
          <p:cNvSpPr/>
          <p:nvPr userDrawn="1"/>
        </p:nvSpPr>
        <p:spPr>
          <a:xfrm>
            <a:off x="250822" y="6112089"/>
            <a:ext cx="2845013" cy="160319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marL="0" algn="l" defTabSz="914400" rtl="0" eaLnBrk="1" latinLnBrk="0" hangingPunct="1">
              <a:lnSpc>
                <a:spcPct val="113000"/>
              </a:lnSpc>
              <a:spcBef>
                <a:spcPts val="600"/>
              </a:spcBef>
            </a:pPr>
            <a:endParaRPr lang="en-GB" sz="750" b="1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4" name="SD_FLD_DocumentDate"/>
          <p:cNvSpPr txBox="1">
            <a:spLocks noChangeArrowheads="1"/>
          </p:cNvSpPr>
          <p:nvPr userDrawn="1"/>
        </p:nvSpPr>
        <p:spPr bwMode="auto">
          <a:xfrm>
            <a:off x="1692000" y="6519600"/>
            <a:ext cx="2805388" cy="1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t" anchorCtr="0"/>
          <a:lstStyle/>
          <a:p>
            <a:pPr>
              <a:spcBef>
                <a:spcPct val="50000"/>
              </a:spcBef>
            </a:pPr>
            <a:r>
              <a:rPr lang="en-GB" altLang="ja-JP" sz="700">
                <a:solidFill>
                  <a:schemeClr val="tx1"/>
                </a:solidFill>
                <a:ea typeface="ＭＳ Ｐゴシック" charset="-128"/>
                <a:cs typeface="Arial" charset="0"/>
              </a:rPr>
              <a:t>07 June 2017</a:t>
            </a:r>
            <a:endParaRPr lang="en-GB" altLang="ja-JP" sz="700" dirty="0">
              <a:solidFill>
                <a:schemeClr val="tx1"/>
              </a:solidFill>
              <a:ea typeface="ＭＳ Ｐゴシック" charset="-128"/>
              <a:cs typeface="Arial" charset="0"/>
            </a:endParaRPr>
          </a:p>
        </p:txBody>
      </p:sp>
      <p:sp>
        <p:nvSpPr>
          <p:cNvPr id="13" name="SD_FLD_Draft" hidden="1"/>
          <p:cNvSpPr txBox="1">
            <a:spLocks noChangeArrowheads="1"/>
          </p:cNvSpPr>
          <p:nvPr userDrawn="1"/>
        </p:nvSpPr>
        <p:spPr bwMode="auto">
          <a:xfrm>
            <a:off x="3811588" y="6012000"/>
            <a:ext cx="1511300" cy="2389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t" anchorCtr="0"/>
          <a:lstStyle/>
          <a:p>
            <a:pPr algn="ctr">
              <a:spcBef>
                <a:spcPct val="50000"/>
              </a:spcBef>
            </a:pPr>
            <a:r>
              <a:rPr lang="en-GB" altLang="ja-JP" sz="1600" b="0" cap="all" baseline="0">
                <a:solidFill>
                  <a:srgbClr val="C4262E"/>
                </a:solidFill>
                <a:ea typeface="ＭＳ Ｐゴシック" charset="-128"/>
                <a:cs typeface="Arial" charset="0"/>
              </a:rPr>
              <a:t>Draft</a:t>
            </a:r>
            <a:endParaRPr lang="en-GB" altLang="ja-JP" sz="1600" b="0" cap="all" baseline="0" dirty="0">
              <a:solidFill>
                <a:srgbClr val="C4262E"/>
              </a:solidFill>
              <a:ea typeface="ＭＳ Ｐゴシック" charset="-128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80271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1800" b="1" kern="1200">
          <a:solidFill>
            <a:schemeClr val="accent4"/>
          </a:solidFill>
          <a:latin typeface="+mj-lt"/>
          <a:ea typeface="+mj-ea"/>
          <a:cs typeface="+mj-cs"/>
        </a:defRPr>
      </a:lvl1pPr>
    </p:titleStyle>
    <p:bodyStyle>
      <a:lvl1pPr marL="180000" indent="-180000" algn="l" defTabSz="914400" rtl="0" eaLnBrk="1" latinLnBrk="0" hangingPunct="1">
        <a:lnSpc>
          <a:spcPct val="114000"/>
        </a:lnSpc>
        <a:spcBef>
          <a:spcPts val="600"/>
        </a:spcBef>
        <a:buClr>
          <a:srgbClr val="3F9C35"/>
        </a:buClr>
        <a:buFont typeface="Wingdings" panose="05000000000000000000" pitchFamily="2" charset="2"/>
        <a:buChar char="§"/>
        <a:defRPr sz="16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396000" indent="-198000" algn="l" defTabSz="914400" rtl="0" eaLnBrk="1" latinLnBrk="0" hangingPunct="1">
        <a:lnSpc>
          <a:spcPct val="114000"/>
        </a:lnSpc>
        <a:spcBef>
          <a:spcPts val="600"/>
        </a:spcBef>
        <a:buClr>
          <a:srgbClr val="3F9C35"/>
        </a:buClr>
        <a:buFont typeface="Arial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612000" indent="-198000" algn="l" defTabSz="914400" rtl="0" eaLnBrk="1" latinLnBrk="0" hangingPunct="1">
        <a:lnSpc>
          <a:spcPct val="114000"/>
        </a:lnSpc>
        <a:spcBef>
          <a:spcPts val="600"/>
        </a:spcBef>
        <a:buClr>
          <a:srgbClr val="3F9C35"/>
        </a:buClr>
        <a:buFont typeface="Arial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828000" indent="-198000" algn="l" defTabSz="914400" rtl="0" eaLnBrk="1" latinLnBrk="0" hangingPunct="1">
        <a:lnSpc>
          <a:spcPct val="114000"/>
        </a:lnSpc>
        <a:spcBef>
          <a:spcPts val="600"/>
        </a:spcBef>
        <a:buClr>
          <a:srgbClr val="3F9C35"/>
        </a:buClr>
        <a:buFont typeface="Arial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44000" indent="-198000" algn="l" defTabSz="914400" rtl="0" eaLnBrk="1" latinLnBrk="0" hangingPunct="1">
        <a:lnSpc>
          <a:spcPct val="114000"/>
        </a:lnSpc>
        <a:spcBef>
          <a:spcPts val="600"/>
        </a:spcBef>
        <a:buClr>
          <a:srgbClr val="3F9C35"/>
        </a:buClr>
        <a:buFont typeface="Arial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mailto:andreaoa@ifi.uio.no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0824" y="1641864"/>
            <a:ext cx="8137600" cy="666452"/>
          </a:xfrm>
        </p:spPr>
        <p:txBody>
          <a:bodyPr/>
          <a:lstStyle/>
          <a:p>
            <a:r>
              <a:rPr lang="en-GB" dirty="0"/>
              <a:t>Implementation of a Design Review Application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5BA07366-CB75-4AA8-9E5B-928B849F427C}" type="slidenum">
              <a:rPr lang="en-GB" smtClean="0"/>
              <a:pPr/>
              <a:t>1</a:t>
            </a:fld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4" y="2420888"/>
            <a:ext cx="7417519" cy="648072"/>
          </a:xfrm>
        </p:spPr>
        <p:txBody>
          <a:bodyPr/>
          <a:lstStyle/>
          <a:p>
            <a:r>
              <a:rPr lang="en-GB" dirty="0"/>
              <a:t>Using Virtual Reality- and Gesture Recognition Technology</a:t>
            </a:r>
          </a:p>
        </p:txBody>
      </p:sp>
    </p:spTree>
    <p:extLst>
      <p:ext uri="{BB962C8B-B14F-4D97-AF65-F5344CB8AC3E}">
        <p14:creationId xmlns:p14="http://schemas.microsoft.com/office/powerpoint/2010/main" val="11026708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State of the </a:t>
            </a:r>
            <a:r>
              <a:rPr lang="en-GB" dirty="0" smtClean="0"/>
              <a:t>Art: Virtual Reality Technology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sz="1400" dirty="0"/>
              <a:t>Virtual Reality Technology:</a:t>
            </a:r>
          </a:p>
          <a:p>
            <a:r>
              <a:rPr lang="en-GB" sz="1400" dirty="0"/>
              <a:t>Oculus Rift CV1 and HTC </a:t>
            </a:r>
            <a:r>
              <a:rPr lang="en-GB" sz="1400" dirty="0" err="1"/>
              <a:t>Vive</a:t>
            </a:r>
            <a:r>
              <a:rPr lang="en-GB" sz="1400" dirty="0"/>
              <a:t> recently released.</a:t>
            </a:r>
          </a:p>
          <a:p>
            <a:pPr lvl="1"/>
            <a:r>
              <a:rPr lang="nb-NO" sz="1400" dirty="0"/>
              <a:t>2160×1200 resolution (1080x1200 per eye) at a refresh rate of 90 Hz</a:t>
            </a:r>
            <a:r>
              <a:rPr lang="en-GB" sz="1400" dirty="0"/>
              <a:t>.</a:t>
            </a:r>
          </a:p>
          <a:p>
            <a:pPr lvl="1"/>
            <a:r>
              <a:rPr lang="en-GB" sz="1400" dirty="0"/>
              <a:t>OLED displays/lenses with a field of view (</a:t>
            </a:r>
            <a:r>
              <a:rPr lang="en-GB" sz="1400" dirty="0" err="1"/>
              <a:t>fov</a:t>
            </a:r>
            <a:r>
              <a:rPr lang="en-GB" sz="1400" dirty="0"/>
              <a:t>) of about 110 degrees.</a:t>
            </a:r>
          </a:p>
          <a:p>
            <a:pPr lvl="1"/>
            <a:r>
              <a:rPr lang="en-GB" sz="1400" dirty="0"/>
              <a:t>Tracking system both in the headset and outside it (</a:t>
            </a:r>
            <a:r>
              <a:rPr lang="en-GB" sz="1400" dirty="0" err="1"/>
              <a:t>e.g</a:t>
            </a:r>
            <a:r>
              <a:rPr lang="en-GB" sz="1400" dirty="0"/>
              <a:t> “base stations”).</a:t>
            </a:r>
          </a:p>
          <a:p>
            <a:r>
              <a:rPr lang="en-GB" sz="1400" dirty="0"/>
              <a:t>Solid SDKs that provides high level abstractions to the </a:t>
            </a:r>
            <a:r>
              <a:rPr lang="en-GB" sz="1400" dirty="0" smtClean="0"/>
              <a:t>hardware.</a:t>
            </a:r>
          </a:p>
          <a:p>
            <a:r>
              <a:rPr lang="en-GB" sz="1400" dirty="0" smtClean="0"/>
              <a:t>Some AAA single player game titles released.</a:t>
            </a:r>
            <a:endParaRPr lang="en-GB" sz="1400" dirty="0"/>
          </a:p>
          <a:p>
            <a:pPr marL="0" indent="-18000">
              <a:buNone/>
            </a:pPr>
            <a:endParaRPr lang="en-GB" sz="1400" dirty="0"/>
          </a:p>
          <a:p>
            <a:pPr lvl="1"/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07366-CB75-4AA8-9E5B-928B849F427C}" type="slidenum">
              <a:rPr lang="en-GB" smtClean="0"/>
              <a:t>10</a:t>
            </a:fld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054" y="4150037"/>
            <a:ext cx="2702049" cy="184277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963"/>
          <a:stretch/>
        </p:blipFill>
        <p:spPr>
          <a:xfrm>
            <a:off x="4103406" y="3851773"/>
            <a:ext cx="2712310" cy="2141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5437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State of the Art: </a:t>
            </a:r>
            <a:r>
              <a:rPr lang="en-GB" dirty="0" smtClean="0"/>
              <a:t>Game Engines</a:t>
            </a:r>
            <a:endParaRPr lang="nb-NO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-18000">
              <a:buNone/>
            </a:pPr>
            <a:r>
              <a:rPr lang="en-GB" sz="1400" dirty="0"/>
              <a:t>Game Engines:</a:t>
            </a:r>
          </a:p>
          <a:p>
            <a:pPr marL="267750" indent="-285750"/>
            <a:r>
              <a:rPr lang="en-GB" sz="1400" dirty="0"/>
              <a:t>Have generally become more mature, standardized and user-friendly with a broader scope (more commonly used simulators, visualizations </a:t>
            </a:r>
            <a:r>
              <a:rPr lang="en-GB" sz="1400" dirty="0" err="1"/>
              <a:t>etc</a:t>
            </a:r>
            <a:r>
              <a:rPr lang="en-GB" sz="1400" dirty="0"/>
              <a:t>).</a:t>
            </a:r>
          </a:p>
          <a:p>
            <a:pPr marL="267750" indent="-285750"/>
            <a:r>
              <a:rPr lang="en-GB" sz="1400" dirty="0"/>
              <a:t>Often have built-in support or libraries for 3</a:t>
            </a:r>
            <a:r>
              <a:rPr lang="en-GB" sz="1400" baseline="30000" dirty="0"/>
              <a:t>rd</a:t>
            </a:r>
            <a:r>
              <a:rPr lang="en-GB" sz="1400" dirty="0"/>
              <a:t> party software or peripherals.</a:t>
            </a:r>
          </a:p>
          <a:p>
            <a:pPr marL="267750" indent="-285750"/>
            <a:r>
              <a:rPr lang="en-GB" sz="1400" dirty="0"/>
              <a:t>Often offer good deals for indie developers. </a:t>
            </a:r>
          </a:p>
          <a:p>
            <a:pPr marL="483750" lvl="1" indent="-285750"/>
            <a:r>
              <a:rPr lang="en-GB" sz="1400" dirty="0" err="1"/>
              <a:t>E.g</a:t>
            </a:r>
            <a:r>
              <a:rPr lang="en-GB" sz="1400" dirty="0"/>
              <a:t> Unity Personal is free for companies making less than $100k/year.</a:t>
            </a:r>
          </a:p>
          <a:p>
            <a:pPr marL="267750" indent="-285750"/>
            <a:r>
              <a:rPr lang="en-GB" sz="1400" dirty="0"/>
              <a:t>Most popular publicly available ones: Unity, Unreal Engine, </a:t>
            </a:r>
            <a:r>
              <a:rPr lang="en-GB" sz="1400" dirty="0" err="1"/>
              <a:t>CryEngine</a:t>
            </a:r>
            <a:r>
              <a:rPr lang="en-GB" sz="1400" dirty="0"/>
              <a:t>/Lumberyard</a:t>
            </a:r>
            <a:r>
              <a:rPr lang="en-GB" dirty="0"/>
              <a:t>. </a:t>
            </a:r>
          </a:p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07366-CB75-4AA8-9E5B-928B849F427C}" type="slidenum">
              <a:rPr lang="en-GB" smtClean="0"/>
              <a:t>11</a:t>
            </a:fld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9" t="7561" r="5490" b="13051"/>
          <a:stretch/>
        </p:blipFill>
        <p:spPr>
          <a:xfrm>
            <a:off x="491054" y="3688855"/>
            <a:ext cx="2304256" cy="210388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2229" y="3755051"/>
            <a:ext cx="1971494" cy="197149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112" y="3688855"/>
            <a:ext cx="2205763" cy="2205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5182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State of the </a:t>
            </a:r>
            <a:r>
              <a:rPr lang="en-GB" dirty="0" smtClean="0"/>
              <a:t>Art: Gesture Recognition Technology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(Hand) Gesture Recognition Technology:</a:t>
            </a:r>
          </a:p>
          <a:p>
            <a:r>
              <a:rPr lang="en-GB" dirty="0"/>
              <a:t>Vision-based and contact-based the primary categories.</a:t>
            </a:r>
          </a:p>
          <a:p>
            <a:r>
              <a:rPr lang="en-GB" dirty="0"/>
              <a:t>Contact-based has a longer history and more competing products, but vision-based is deemed more promising.</a:t>
            </a:r>
          </a:p>
          <a:p>
            <a:pPr lvl="1"/>
            <a:r>
              <a:rPr lang="en-GB" dirty="0"/>
              <a:t>E.g. It doesn’t require the user to wear anything.</a:t>
            </a:r>
          </a:p>
          <a:p>
            <a:pPr lvl="1"/>
            <a:r>
              <a:rPr lang="en-GB" dirty="0"/>
              <a:t>Most research on vision-based today (closely related to image processing and computer vision fields</a:t>
            </a:r>
            <a:r>
              <a:rPr lang="en-GB" dirty="0" smtClean="0"/>
              <a:t>).</a:t>
            </a:r>
            <a:endParaRPr lang="en-GB" dirty="0"/>
          </a:p>
          <a:p>
            <a:r>
              <a:rPr lang="en-GB" dirty="0" smtClean="0"/>
              <a:t>Relatively few consumer-oriented vision-based hand gesture recognition systems </a:t>
            </a:r>
            <a:r>
              <a:rPr lang="en-GB" dirty="0"/>
              <a:t>available </a:t>
            </a:r>
            <a:r>
              <a:rPr lang="en-GB" dirty="0" smtClean="0"/>
              <a:t>today</a:t>
            </a:r>
            <a:r>
              <a:rPr lang="en-GB" dirty="0"/>
              <a:t>, with Leap Motion </a:t>
            </a:r>
            <a:r>
              <a:rPr lang="en-GB" dirty="0" smtClean="0"/>
              <a:t>Controller being </a:t>
            </a:r>
            <a:r>
              <a:rPr lang="en-GB" dirty="0"/>
              <a:t>one of </a:t>
            </a:r>
            <a:r>
              <a:rPr lang="en-GB" dirty="0" smtClean="0"/>
              <a:t>the few.</a:t>
            </a:r>
          </a:p>
          <a:p>
            <a:pPr lvl="1"/>
            <a:r>
              <a:rPr lang="en-GB" dirty="0" smtClean="0"/>
              <a:t>Not counting systems like Xbox Kinect as these focus on the whole body.</a:t>
            </a:r>
            <a:endParaRPr lang="en-GB" dirty="0"/>
          </a:p>
          <a:p>
            <a:pPr lvl="1"/>
            <a:r>
              <a:rPr lang="en-GB" dirty="0"/>
              <a:t>Several companies working at consumer-oriented GRT </a:t>
            </a:r>
            <a:r>
              <a:rPr lang="en-GB" dirty="0" smtClean="0"/>
              <a:t>devices after VR releases.</a:t>
            </a:r>
          </a:p>
          <a:p>
            <a:pPr lvl="1"/>
            <a:r>
              <a:rPr lang="en-GB" dirty="0" smtClean="0"/>
              <a:t>Deemed as still immature.</a:t>
            </a:r>
          </a:p>
          <a:p>
            <a:pPr lvl="1"/>
            <a:r>
              <a:rPr lang="en-GB" dirty="0" smtClean="0"/>
              <a:t>Little used in commercial software (no AAA titles using it).</a:t>
            </a:r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07366-CB75-4AA8-9E5B-928B849F427C}" type="slidenum">
              <a:rPr lang="en-GB" smtClean="0"/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172706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The Implementation</a:t>
            </a:r>
            <a:endParaRPr lang="en-GB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33" y="1219220"/>
            <a:ext cx="3184232" cy="2420834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07366-CB75-4AA8-9E5B-928B849F427C}" type="slidenum">
              <a:rPr lang="en-GB" smtClean="0"/>
              <a:t>13</a:t>
            </a:fld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096" y="3714547"/>
            <a:ext cx="2608169" cy="2289487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488" y="3714547"/>
            <a:ext cx="4782590" cy="2289487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488" y="1219220"/>
            <a:ext cx="4252667" cy="2420833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47728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Navigation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0825" y="1268414"/>
            <a:ext cx="3817119" cy="4724400"/>
          </a:xfrm>
        </p:spPr>
        <p:txBody>
          <a:bodyPr/>
          <a:lstStyle/>
          <a:p>
            <a:r>
              <a:rPr lang="en-GB" dirty="0"/>
              <a:t>The user is able to navigate a 3D model using either mouse and keyboard, or gestures.</a:t>
            </a:r>
          </a:p>
          <a:p>
            <a:r>
              <a:rPr lang="en-GB" dirty="0"/>
              <a:t>Rotation is done by performing a pinch gesture and moving the hand in the desired rotation direction.</a:t>
            </a:r>
          </a:p>
          <a:p>
            <a:r>
              <a:rPr lang="en-GB" dirty="0"/>
              <a:t>Movement is handled by one gesture per axis: Left/right (x-axis), up/down (y-axis) or  forward/backward (z-axis).</a:t>
            </a:r>
          </a:p>
          <a:p>
            <a:r>
              <a:rPr lang="en-GB" dirty="0"/>
              <a:t>The user can also “combine” these three gestures into one.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07366-CB75-4AA8-9E5B-928B849F427C}" type="slidenum">
              <a:rPr lang="en-GB" smtClean="0"/>
              <a:t>14</a:t>
            </a:fld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38" r="24800"/>
          <a:stretch/>
        </p:blipFill>
        <p:spPr>
          <a:xfrm>
            <a:off x="4644009" y="1268414"/>
            <a:ext cx="4248472" cy="441350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89082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Creating annotations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0825" y="1268414"/>
            <a:ext cx="4681215" cy="4724400"/>
          </a:xfrm>
        </p:spPr>
        <p:txBody>
          <a:bodyPr/>
          <a:lstStyle/>
          <a:p>
            <a:r>
              <a:rPr lang="en-GB" dirty="0"/>
              <a:t>The user can either create point annotations or object annotations.</a:t>
            </a:r>
          </a:p>
          <a:p>
            <a:r>
              <a:rPr lang="en-GB" dirty="0"/>
              <a:t>These can hold information related to the location or object they are attached to.</a:t>
            </a:r>
          </a:p>
          <a:p>
            <a:r>
              <a:rPr lang="en-GB" dirty="0"/>
              <a:t>Point annotations are sphere 3D objects that attach to the surface of other objects, and have a position (x, y, z).</a:t>
            </a:r>
          </a:p>
          <a:p>
            <a:r>
              <a:rPr lang="en-GB" dirty="0"/>
              <a:t>They are by default visible through other objects, to make them easy to spot. This functionality can be disabled.</a:t>
            </a:r>
          </a:p>
          <a:p>
            <a:r>
              <a:rPr lang="en-GB" dirty="0"/>
              <a:t>Object annotations are “injected” into the annotated object as a component, and thus have no 3D representation of its own. Instead, object annotations change the material of the annotated object.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07366-CB75-4AA8-9E5B-928B849F427C}" type="slidenum">
              <a:rPr lang="en-GB" smtClean="0"/>
              <a:t>15</a:t>
            </a:fld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26" r="18500"/>
          <a:stretch/>
        </p:blipFill>
        <p:spPr>
          <a:xfrm>
            <a:off x="5305736" y="1268414"/>
            <a:ext cx="3586745" cy="231219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64" r="18112"/>
          <a:stretch/>
        </p:blipFill>
        <p:spPr>
          <a:xfrm>
            <a:off x="5307298" y="3818164"/>
            <a:ext cx="3586745" cy="21746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012599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Editing annotations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0825" y="1268414"/>
            <a:ext cx="4321175" cy="4724400"/>
          </a:xfrm>
        </p:spPr>
        <p:txBody>
          <a:bodyPr/>
          <a:lstStyle/>
          <a:p>
            <a:r>
              <a:rPr lang="en-GB" dirty="0"/>
              <a:t>Once the user interacts (</a:t>
            </a:r>
            <a:r>
              <a:rPr lang="en-GB" dirty="0" err="1"/>
              <a:t>i.e</a:t>
            </a:r>
            <a:r>
              <a:rPr lang="en-GB" dirty="0"/>
              <a:t> points or clicks) on an annotation the annotation form opens up.</a:t>
            </a:r>
          </a:p>
          <a:p>
            <a:r>
              <a:rPr lang="en-GB" dirty="0"/>
              <a:t>The user can use gestures to input a short message and give the annotation a priority, and can then either submit the changes, cancel them or delete the annotation. </a:t>
            </a:r>
          </a:p>
          <a:p>
            <a:r>
              <a:rPr lang="en-GB" dirty="0"/>
              <a:t>Priorities are colour coded: a) normal, b) important, c) very important.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07366-CB75-4AA8-9E5B-928B849F427C}" type="slidenum">
              <a:rPr lang="en-GB" smtClean="0"/>
              <a:t>16</a:t>
            </a:fld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88" r="9839"/>
          <a:stretch/>
        </p:blipFill>
        <p:spPr>
          <a:xfrm>
            <a:off x="5364088" y="3789040"/>
            <a:ext cx="3528393" cy="226183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75" r="13775"/>
          <a:stretch/>
        </p:blipFill>
        <p:spPr>
          <a:xfrm>
            <a:off x="5364088" y="1178420"/>
            <a:ext cx="3528392" cy="234336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687831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Using </a:t>
            </a:r>
            <a:r>
              <a:rPr lang="en-GB" dirty="0" smtClean="0"/>
              <a:t>gestures </a:t>
            </a:r>
            <a:r>
              <a:rPr lang="en-GB" dirty="0"/>
              <a:t>for menu interactions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0825" y="1268414"/>
            <a:ext cx="4321175" cy="4724400"/>
          </a:xfrm>
        </p:spPr>
        <p:txBody>
          <a:bodyPr/>
          <a:lstStyle/>
          <a:p>
            <a:r>
              <a:rPr lang="en-GB" dirty="0"/>
              <a:t>The menu enables the user to select between some limited options.</a:t>
            </a:r>
          </a:p>
          <a:p>
            <a:pPr lvl="1"/>
            <a:r>
              <a:rPr lang="en-GB" dirty="0"/>
              <a:t>These include annotation visibility level, movement-gesture scheme and a couple of others.</a:t>
            </a:r>
          </a:p>
          <a:p>
            <a:r>
              <a:rPr lang="en-GB" dirty="0"/>
              <a:t>Activates when the user turns a palm against the camera. Buttons are selected by the opposite hand’s index finger. </a:t>
            </a:r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07366-CB75-4AA8-9E5B-928B849F427C}" type="slidenum">
              <a:rPr lang="en-GB" smtClean="0"/>
              <a:t>17</a:t>
            </a:fld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64" r="24800"/>
          <a:stretch/>
        </p:blipFill>
        <p:spPr>
          <a:xfrm>
            <a:off x="4716015" y="1268414"/>
            <a:ext cx="4149121" cy="374181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853651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User evaluation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9188" y="1236156"/>
            <a:ext cx="4856868" cy="4724400"/>
          </a:xfrm>
        </p:spPr>
        <p:txBody>
          <a:bodyPr/>
          <a:lstStyle/>
          <a:p>
            <a:r>
              <a:rPr lang="en-GB" dirty="0"/>
              <a:t>To evaluate the application, and various design hypothesis, the application was tested by three DNV-GL employees.</a:t>
            </a:r>
          </a:p>
          <a:p>
            <a:pPr lvl="1"/>
            <a:r>
              <a:rPr lang="en-GB" dirty="0"/>
              <a:t>All unfamiliar with VR</a:t>
            </a:r>
          </a:p>
          <a:p>
            <a:r>
              <a:rPr lang="en-GB" dirty="0"/>
              <a:t>All participants were given the same introduction, instructions and questions.</a:t>
            </a:r>
          </a:p>
          <a:p>
            <a:r>
              <a:rPr lang="en-GB" dirty="0"/>
              <a:t>Some responses seem to be personal opinion and some seem unanimous.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07366-CB75-4AA8-9E5B-928B849F427C}" type="slidenum">
              <a:rPr lang="en-GB" smtClean="0"/>
              <a:t>18</a:t>
            </a:fld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5747" y="1310617"/>
            <a:ext cx="3586734" cy="463999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829604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Findings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 smtClean="0"/>
              <a:t>Gesture sensitivity preferences: FN &gt; FP.</a:t>
            </a:r>
          </a:p>
          <a:p>
            <a:r>
              <a:rPr lang="nb-NO" dirty="0" smtClean="0"/>
              <a:t>Depth perception matters, especially for gestures.</a:t>
            </a:r>
          </a:p>
          <a:p>
            <a:r>
              <a:rPr lang="nb-NO" dirty="0" smtClean="0"/>
              <a:t>Individual differences in gesture preferences.</a:t>
            </a:r>
          </a:p>
          <a:p>
            <a:r>
              <a:rPr lang="nb-NO" dirty="0" smtClean="0"/>
              <a:t>Natural movement patterns were prefered.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07366-CB75-4AA8-9E5B-928B849F427C}" type="slidenum">
              <a:rPr lang="en-GB" smtClean="0"/>
              <a:t>19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746630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About the </a:t>
            </a:r>
            <a:r>
              <a:rPr lang="en-GB" dirty="0" smtClean="0"/>
              <a:t>Design Review Application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 smtClean="0"/>
              <a:t>An application created to enhance the process of reviewing design models. </a:t>
            </a:r>
            <a:br>
              <a:rPr lang="en-GB" dirty="0" smtClean="0"/>
            </a:br>
            <a:r>
              <a:rPr lang="en-GB" dirty="0" smtClean="0"/>
              <a:t>At its core, the Design Review Application is a..</a:t>
            </a:r>
          </a:p>
          <a:p>
            <a:r>
              <a:rPr lang="en-GB" dirty="0"/>
              <a:t>V</a:t>
            </a:r>
            <a:r>
              <a:rPr lang="en-GB" dirty="0" smtClean="0"/>
              <a:t>irtual reality model inspector.</a:t>
            </a:r>
          </a:p>
          <a:p>
            <a:pPr lvl="1"/>
            <a:r>
              <a:rPr lang="en-GB" dirty="0" smtClean="0"/>
              <a:t>The user can traverse the model with 5-6 DOF (degrees of freedom).</a:t>
            </a:r>
          </a:p>
          <a:p>
            <a:pPr lvl="1"/>
            <a:r>
              <a:rPr lang="en-GB" dirty="0" smtClean="0"/>
              <a:t>The user can scale the model.</a:t>
            </a:r>
          </a:p>
          <a:p>
            <a:r>
              <a:rPr lang="en-GB" dirty="0" smtClean="0"/>
              <a:t>Model annotator tool.</a:t>
            </a:r>
          </a:p>
          <a:p>
            <a:pPr lvl="1"/>
            <a:r>
              <a:rPr lang="en-GB" dirty="0" smtClean="0"/>
              <a:t>The user can create two kinds of annotation: Point- and object annotations.</a:t>
            </a:r>
          </a:p>
          <a:p>
            <a:pPr lvl="1"/>
            <a:r>
              <a:rPr lang="en-GB" dirty="0" smtClean="0"/>
              <a:t>These can be edited and categorized. </a:t>
            </a:r>
          </a:p>
          <a:p>
            <a:r>
              <a:rPr lang="en-GB" dirty="0" smtClean="0"/>
              <a:t>Proof-of-concept of how gestures can be utilized for these purposes.</a:t>
            </a:r>
          </a:p>
          <a:p>
            <a:pPr lvl="1"/>
            <a:r>
              <a:rPr lang="en-GB" dirty="0" smtClean="0"/>
              <a:t>The user can perform all these actions by gestures alone.</a:t>
            </a:r>
          </a:p>
          <a:p>
            <a:pPr lvl="1"/>
            <a:r>
              <a:rPr lang="en-GB" dirty="0" smtClean="0"/>
              <a:t>Additionally, the user can also access a menu only by using gestures.</a:t>
            </a:r>
          </a:p>
          <a:p>
            <a:pPr lvl="1"/>
            <a:endParaRPr lang="en-GB" dirty="0"/>
          </a:p>
          <a:p>
            <a:r>
              <a:rPr lang="en-GB" dirty="0" smtClean="0"/>
              <a:t>In the future: A 3D model collaboration tool.</a:t>
            </a:r>
          </a:p>
          <a:p>
            <a:pPr lvl="1"/>
            <a:endParaRPr lang="en-GB" dirty="0" smtClean="0"/>
          </a:p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07366-CB75-4AA8-9E5B-928B849F427C}" type="slidenum">
              <a:rPr lang="en-GB" smtClean="0"/>
              <a:pPr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851699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Future 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0825" y="1268414"/>
            <a:ext cx="4321175" cy="4724400"/>
          </a:xfrm>
        </p:spPr>
        <p:txBody>
          <a:bodyPr/>
          <a:lstStyle/>
          <a:p>
            <a:r>
              <a:rPr lang="en-GB" dirty="0" smtClean="0"/>
              <a:t>Happening now!</a:t>
            </a:r>
          </a:p>
          <a:p>
            <a:r>
              <a:rPr lang="en-GB" dirty="0" smtClean="0"/>
              <a:t>Support runtime loading of a variety of 3D models.</a:t>
            </a:r>
          </a:p>
          <a:p>
            <a:r>
              <a:rPr lang="en-GB" dirty="0" smtClean="0"/>
              <a:t>Session management supporting multiple users.</a:t>
            </a:r>
          </a:p>
          <a:p>
            <a:r>
              <a:rPr lang="en-GB" dirty="0" smtClean="0"/>
              <a:t>Storing and restoring annotations.</a:t>
            </a:r>
          </a:p>
          <a:p>
            <a:r>
              <a:rPr lang="en-GB" dirty="0" smtClean="0"/>
              <a:t>More complex annotations.</a:t>
            </a:r>
          </a:p>
          <a:p>
            <a:r>
              <a:rPr lang="en-GB" dirty="0" smtClean="0"/>
              <a:t>Expose annotations to other platforms.</a:t>
            </a:r>
          </a:p>
          <a:p>
            <a:r>
              <a:rPr lang="en-GB" dirty="0" smtClean="0"/>
              <a:t>Give the user more customizable gestures.</a:t>
            </a:r>
          </a:p>
          <a:p>
            <a:r>
              <a:rPr lang="en-GB" dirty="0" smtClean="0"/>
              <a:t>Find solutions to give tactile feedback.</a:t>
            </a:r>
          </a:p>
          <a:p>
            <a:endParaRPr lang="en-GB" sz="1200" dirty="0" smtClean="0"/>
          </a:p>
          <a:p>
            <a:endParaRPr lang="en-GB" sz="1200" dirty="0" smtClean="0"/>
          </a:p>
          <a:p>
            <a:endParaRPr lang="en-GB" sz="1200" dirty="0"/>
          </a:p>
          <a:p>
            <a:endParaRPr lang="en-GB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07366-CB75-4AA8-9E5B-928B849F427C}" type="slidenum">
              <a:rPr lang="en-GB" smtClean="0"/>
              <a:t>20</a:t>
            </a:fld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047" y="1194749"/>
            <a:ext cx="3888433" cy="243027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9048" y="3695808"/>
            <a:ext cx="3883433" cy="242714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456978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Now on to the demonstration!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07366-CB75-4AA8-9E5B-928B849F427C}" type="slidenum">
              <a:rPr lang="en-GB" smtClean="0"/>
              <a:pPr/>
              <a:t>21</a:t>
            </a:fld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 smtClean="0"/>
              <a:t>Andreas Oven Aalsaunet	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 smtClean="0">
                <a:hlinkClick r:id="rId3"/>
              </a:rPr>
              <a:t>andreaoa@ifi.uio.no</a:t>
            </a:r>
            <a:r>
              <a:rPr lang="en-GB" dirty="0" smtClean="0"/>
              <a:t>	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GB" dirty="0" smtClean="0"/>
              <a:t>+47 913 73 741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816502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Motivation: 3D models in 2D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3D models have been important in several industries for decades, yet little has happened in how they are worked and interacted with.</a:t>
            </a:r>
          </a:p>
          <a:p>
            <a:r>
              <a:rPr lang="en-GB" dirty="0"/>
              <a:t>The 3D models themselves are using three dimensions, but are still interfaced in </a:t>
            </a:r>
            <a:r>
              <a:rPr lang="en-GB" dirty="0" smtClean="0"/>
              <a:t>only two. </a:t>
            </a:r>
            <a:r>
              <a:rPr lang="en-GB" dirty="0"/>
              <a:t>E.g.:</a:t>
            </a:r>
          </a:p>
          <a:p>
            <a:pPr lvl="1"/>
            <a:r>
              <a:rPr lang="en-GB" dirty="0"/>
              <a:t>Input: The mouse is using </a:t>
            </a:r>
            <a:r>
              <a:rPr lang="en-GB" dirty="0" smtClean="0"/>
              <a:t>2D.</a:t>
            </a:r>
            <a:endParaRPr lang="en-GB" dirty="0"/>
          </a:p>
          <a:p>
            <a:pPr lvl="1"/>
            <a:r>
              <a:rPr lang="en-GB" dirty="0"/>
              <a:t>Output: Displays </a:t>
            </a:r>
            <a:r>
              <a:rPr lang="en-GB" dirty="0" smtClean="0"/>
              <a:t>produces </a:t>
            </a:r>
            <a:r>
              <a:rPr lang="en-GB" dirty="0"/>
              <a:t>2D images</a:t>
            </a:r>
            <a:r>
              <a:rPr lang="en-GB" dirty="0" smtClean="0"/>
              <a:t>.</a:t>
            </a:r>
          </a:p>
          <a:p>
            <a:pPr lvl="1"/>
            <a:endParaRPr lang="en-GB" dirty="0"/>
          </a:p>
          <a:p>
            <a:pPr marL="198000" lvl="1" indent="0">
              <a:buNone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07366-CB75-4AA8-9E5B-928B849F427C}" type="slidenum">
              <a:rPr lang="en-GB" smtClean="0"/>
              <a:t>3</a:t>
            </a:fld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054" y="3358031"/>
            <a:ext cx="3025033" cy="265612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145" y="3354132"/>
            <a:ext cx="3024336" cy="2638682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/>
          <p:cNvSpPr txBox="1"/>
          <p:nvPr/>
        </p:nvSpPr>
        <p:spPr>
          <a:xfrm>
            <a:off x="4067944" y="4509120"/>
            <a:ext cx="1043171" cy="2512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3000"/>
              </a:lnSpc>
              <a:spcBef>
                <a:spcPts val="600"/>
              </a:spcBef>
            </a:pPr>
            <a:r>
              <a:rPr lang="nb-NO" sz="1600" dirty="0" smtClean="0">
                <a:solidFill>
                  <a:srgbClr val="333333"/>
                </a:solidFill>
              </a:rPr>
              <a:t>Z wanted!</a:t>
            </a:r>
          </a:p>
        </p:txBody>
      </p:sp>
    </p:spTree>
    <p:extLst>
      <p:ext uri="{BB962C8B-B14F-4D97-AF65-F5344CB8AC3E}">
        <p14:creationId xmlns:p14="http://schemas.microsoft.com/office/powerpoint/2010/main" val="24500448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Motivation: 3D models in </a:t>
            </a:r>
            <a:r>
              <a:rPr lang="en-GB" dirty="0" smtClean="0"/>
              <a:t>2D cont</a:t>
            </a:r>
            <a:r>
              <a:rPr lang="en-GB" dirty="0" smtClean="0"/>
              <a:t>.</a:t>
            </a:r>
            <a:endParaRPr lang="nb-NO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Virtual Reality- and Gesture Recognition Technology can change this, thus possible enabling a better use of the 3D models themselves.</a:t>
            </a:r>
          </a:p>
          <a:p>
            <a:pPr lvl="1"/>
            <a:r>
              <a:rPr lang="en-GB" dirty="0"/>
              <a:t>Input: By capturing actions performed by the users </a:t>
            </a:r>
            <a:r>
              <a:rPr lang="en-GB" dirty="0" smtClean="0"/>
              <a:t>hands </a:t>
            </a:r>
            <a:r>
              <a:rPr lang="en-GB" dirty="0"/>
              <a:t>in three dimensions</a:t>
            </a:r>
          </a:p>
          <a:p>
            <a:pPr lvl="1"/>
            <a:r>
              <a:rPr lang="en-GB" dirty="0"/>
              <a:t>Output: VR headset with stereoscopic vision (individual feed per eye)</a:t>
            </a:r>
          </a:p>
          <a:p>
            <a:pPr marL="0" indent="0">
              <a:buNone/>
            </a:pP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07366-CB75-4AA8-9E5B-928B849F427C}" type="slidenum">
              <a:rPr lang="en-GB" smtClean="0"/>
              <a:t>4</a:t>
            </a:fld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30" b="6967"/>
          <a:stretch/>
        </p:blipFill>
        <p:spPr>
          <a:xfrm>
            <a:off x="491054" y="3152851"/>
            <a:ext cx="5233074" cy="28399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728623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Motivation: Limited model usage</a:t>
            </a:r>
            <a:endParaRPr lang="nb-NO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b-NO" dirty="0" smtClean="0"/>
              <a:t>Even though 3D modelling programs (usually called «CAD programs» in the engineering segment) have been around for long their use seem limited.</a:t>
            </a:r>
          </a:p>
          <a:p>
            <a:pPr marL="0" indent="0">
              <a:buNone/>
            </a:pPr>
            <a:r>
              <a:rPr lang="nb-NO" dirty="0" smtClean="0"/>
              <a:t>Workflow from DNV-GL:</a:t>
            </a:r>
          </a:p>
          <a:p>
            <a:pPr marL="342900" indent="-342900">
              <a:buFont typeface="+mj-lt"/>
              <a:buAutoNum type="arabicPeriod"/>
            </a:pPr>
            <a:r>
              <a:rPr lang="nb-NO" sz="1200" dirty="0" smtClean="0"/>
              <a:t>The designer makes a 3D </a:t>
            </a:r>
            <a:r>
              <a:rPr lang="nb-NO" sz="1200" dirty="0"/>
              <a:t>design </a:t>
            </a:r>
            <a:r>
              <a:rPr lang="nb-NO" sz="1200" dirty="0" smtClean="0"/>
              <a:t>model in a CAD program.</a:t>
            </a:r>
          </a:p>
          <a:p>
            <a:pPr marL="342900" indent="-342900">
              <a:buFont typeface="+mj-lt"/>
              <a:buAutoNum type="arabicPeriod"/>
            </a:pPr>
            <a:r>
              <a:rPr lang="nb-NO" sz="1200" dirty="0" smtClean="0"/>
              <a:t>The designer creates design documents (2D drawings) based on the model and sends them for verification.</a:t>
            </a:r>
          </a:p>
          <a:p>
            <a:pPr marL="342900" indent="-342900">
              <a:buFont typeface="+mj-lt"/>
              <a:buAutoNum type="arabicPeriod"/>
            </a:pPr>
            <a:r>
              <a:rPr lang="nb-NO" sz="1200" dirty="0" smtClean="0"/>
              <a:t>A DNV-GL Approval Engineer (AE) reviews the documents and identifies non-conformities. </a:t>
            </a:r>
          </a:p>
          <a:p>
            <a:pPr marL="342900" indent="-342900">
              <a:buFont typeface="+mj-lt"/>
              <a:buAutoNum type="arabicPeriod"/>
            </a:pPr>
            <a:r>
              <a:rPr lang="nb-NO" sz="1200" dirty="0" smtClean="0"/>
              <a:t>The AE builds a calculation 3D model based on the design documents.</a:t>
            </a:r>
          </a:p>
          <a:p>
            <a:pPr marL="342900" indent="-342900">
              <a:buFont typeface="+mj-lt"/>
              <a:buAutoNum type="arabicPeriod"/>
            </a:pPr>
            <a:r>
              <a:rPr lang="nb-NO" sz="1200" dirty="0" smtClean="0"/>
              <a:t>The identified non-conformities and other observations are summzarized in a comment letter.</a:t>
            </a:r>
          </a:p>
          <a:p>
            <a:pPr marL="342900" indent="-342900">
              <a:buFont typeface="+mj-lt"/>
              <a:buAutoNum type="arabicPeriod"/>
            </a:pPr>
            <a:r>
              <a:rPr lang="nb-NO" sz="1200" dirty="0" smtClean="0"/>
              <a:t>The designer receives these remarks and makes the neccessary changes to the design model.</a:t>
            </a:r>
          </a:p>
          <a:p>
            <a:pPr marL="342900" indent="-342900">
              <a:buFont typeface="+mj-lt"/>
              <a:buAutoNum type="arabicPeriod"/>
            </a:pPr>
            <a:r>
              <a:rPr lang="nb-NO" sz="1200" dirty="0" smtClean="0"/>
              <a:t>The process is repeated until the design is approved.</a:t>
            </a:r>
          </a:p>
          <a:p>
            <a:pPr marL="342900" indent="-342900">
              <a:buFont typeface="+mj-lt"/>
              <a:buAutoNum type="arabicPeriod"/>
            </a:pPr>
            <a:endParaRPr lang="nb-NO" sz="1200" dirty="0"/>
          </a:p>
          <a:p>
            <a:r>
              <a:rPr lang="nb-NO" dirty="0" smtClean="0"/>
              <a:t>An inefficient process where the 3D models’ use are limited.</a:t>
            </a:r>
          </a:p>
          <a:p>
            <a:pPr marL="0" indent="0">
              <a:buNone/>
            </a:pPr>
            <a:endParaRPr lang="nb-NO" dirty="0" smtClean="0"/>
          </a:p>
          <a:p>
            <a:pPr marL="342900" indent="-342900">
              <a:buFont typeface="+mj-lt"/>
              <a:buAutoNum type="arabicPeriod"/>
            </a:pP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07366-CB75-4AA8-9E5B-928B849F427C}" type="slidenum">
              <a:rPr lang="en-GB" smtClean="0"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915461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Motivation: </a:t>
            </a:r>
            <a:r>
              <a:rPr lang="nb-NO" dirty="0"/>
              <a:t>Limited model </a:t>
            </a:r>
            <a:r>
              <a:rPr lang="nb-NO" dirty="0" smtClean="0"/>
              <a:t>usage cont.</a:t>
            </a:r>
            <a:endParaRPr lang="nb-NO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b-NO" dirty="0" smtClean="0"/>
              <a:t>DNV-GL has demonstrated that reu-using the designer’s 3D model have several benefits:</a:t>
            </a:r>
          </a:p>
          <a:p>
            <a:r>
              <a:rPr lang="nb-NO" dirty="0" smtClean="0"/>
              <a:t>DNV-GL can avoid building a model themselves, saving time and reducing errors.</a:t>
            </a:r>
          </a:p>
          <a:p>
            <a:r>
              <a:rPr lang="nb-NO" dirty="0" smtClean="0"/>
              <a:t>The designer doesn’t need to draft 2D drawings, thus saving time.</a:t>
            </a:r>
          </a:p>
          <a:p>
            <a:r>
              <a:rPr lang="nb-NO" dirty="0" smtClean="0"/>
              <a:t>3D models can improve the understanding of the design.</a:t>
            </a:r>
          </a:p>
          <a:p>
            <a:r>
              <a:rPr lang="nb-NO" dirty="0" smtClean="0"/>
              <a:t>3D models can improve the interaction between the AE and designer</a:t>
            </a:r>
          </a:p>
          <a:p>
            <a:r>
              <a:rPr lang="nb-NO" dirty="0" smtClean="0"/>
              <a:t>The total time required for a complete design review is reduced.</a:t>
            </a:r>
          </a:p>
          <a:p>
            <a:endParaRPr lang="nb-NO" dirty="0" smtClean="0"/>
          </a:p>
          <a:p>
            <a:pPr marL="0" indent="0">
              <a:buNone/>
            </a:pP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07366-CB75-4AA8-9E5B-928B849F427C}" type="slidenum">
              <a:rPr lang="en-GB" smtClean="0"/>
              <a:t>6</a:t>
            </a:fld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587"/>
          <a:stretch/>
        </p:blipFill>
        <p:spPr>
          <a:xfrm>
            <a:off x="395536" y="3717045"/>
            <a:ext cx="5472608" cy="234863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550903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Motivation Summary: </a:t>
            </a:r>
            <a:r>
              <a:rPr lang="en-GB" dirty="0"/>
              <a:t>The Digital Design Review Workflow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Improve 3D model interaction </a:t>
            </a:r>
            <a:r>
              <a:rPr lang="en-GB" dirty="0"/>
              <a:t>with virtual reality- and gesture recognition </a:t>
            </a:r>
            <a:r>
              <a:rPr lang="en-GB" dirty="0" smtClean="0"/>
              <a:t>technology (“3D interaction”).</a:t>
            </a:r>
          </a:p>
          <a:p>
            <a:r>
              <a:rPr lang="en-GB" dirty="0" smtClean="0"/>
              <a:t>Increased perception of scale and depth</a:t>
            </a:r>
            <a:r>
              <a:rPr lang="en-GB" dirty="0"/>
              <a:t> </a:t>
            </a:r>
            <a:r>
              <a:rPr lang="en-GB" dirty="0" smtClean="0"/>
              <a:t>=&gt; better understand of the model. </a:t>
            </a:r>
          </a:p>
          <a:p>
            <a:r>
              <a:rPr lang="en-GB" dirty="0" smtClean="0"/>
              <a:t>Streamline the process by removing certain steps (like creating 2D drawings), thus saving time both for designer and AE.</a:t>
            </a:r>
          </a:p>
          <a:p>
            <a:r>
              <a:rPr lang="en-GB" dirty="0" smtClean="0"/>
              <a:t>Make </a:t>
            </a:r>
            <a:r>
              <a:rPr lang="en-GB" dirty="0"/>
              <a:t>information more organised by having it present directly in a 3D </a:t>
            </a:r>
            <a:r>
              <a:rPr lang="en-GB" dirty="0" smtClean="0"/>
              <a:t>model.</a:t>
            </a:r>
            <a:endParaRPr lang="en-GB" dirty="0"/>
          </a:p>
          <a:p>
            <a:r>
              <a:rPr lang="en-GB" dirty="0"/>
              <a:t>Improve collaboration and communication between designer and </a:t>
            </a:r>
            <a:r>
              <a:rPr lang="en-GB" dirty="0" smtClean="0"/>
              <a:t>AE</a:t>
            </a:r>
            <a:r>
              <a:rPr lang="en-GB" dirty="0" smtClean="0"/>
              <a:t>.</a:t>
            </a:r>
          </a:p>
          <a:p>
            <a:endParaRPr lang="en-GB" dirty="0" smtClean="0"/>
          </a:p>
          <a:p>
            <a:endParaRPr lang="en-GB" dirty="0"/>
          </a:p>
          <a:p>
            <a:pPr marL="0" indent="0">
              <a:buNone/>
            </a:pPr>
            <a:r>
              <a:rPr lang="en-GB" dirty="0" smtClean="0"/>
              <a:t>Additionally:</a:t>
            </a:r>
            <a:endParaRPr lang="en-GB" dirty="0"/>
          </a:p>
          <a:p>
            <a:r>
              <a:rPr lang="en-GB" dirty="0" smtClean="0"/>
              <a:t>Keep </a:t>
            </a:r>
            <a:r>
              <a:rPr lang="en-GB" dirty="0"/>
              <a:t>a history of all the changes made to the design and the 3D </a:t>
            </a:r>
            <a:r>
              <a:rPr lang="en-GB" dirty="0" smtClean="0"/>
              <a:t>model.</a:t>
            </a:r>
            <a:endParaRPr lang="en-GB" dirty="0"/>
          </a:p>
          <a:p>
            <a:r>
              <a:rPr lang="en-GB" dirty="0"/>
              <a:t>Make the work done during the design phase more accessible during </a:t>
            </a:r>
            <a:r>
              <a:rPr lang="en-GB" dirty="0" smtClean="0"/>
              <a:t>surveys.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07366-CB75-4AA8-9E5B-928B849F427C}" type="slidenum">
              <a:rPr lang="en-GB" smtClean="0"/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28972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The Strategy of going from </a:t>
            </a:r>
            <a:r>
              <a:rPr lang="en-GB" dirty="0"/>
              <a:t>2D to 3D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0825" y="1268414"/>
            <a:ext cx="4969247" cy="4724400"/>
          </a:xfrm>
        </p:spPr>
        <p:txBody>
          <a:bodyPr/>
          <a:lstStyle/>
          <a:p>
            <a:pPr marL="0" indent="0">
              <a:buNone/>
            </a:pPr>
            <a:r>
              <a:rPr lang="nb-NO" dirty="0" smtClean="0"/>
              <a:t>The thesis..</a:t>
            </a:r>
          </a:p>
          <a:p>
            <a:r>
              <a:rPr lang="nb-NO" dirty="0" smtClean="0"/>
              <a:t>Reviewed the state of the art</a:t>
            </a:r>
          </a:p>
          <a:p>
            <a:r>
              <a:rPr lang="nb-NO" dirty="0" smtClean="0"/>
              <a:t>Discussed the required functionality </a:t>
            </a:r>
          </a:p>
          <a:p>
            <a:r>
              <a:rPr lang="nb-NO" dirty="0" smtClean="0"/>
              <a:t>Discussed which of these should be prioritized</a:t>
            </a:r>
          </a:p>
          <a:p>
            <a:r>
              <a:rPr lang="nb-NO" dirty="0" smtClean="0"/>
              <a:t>Discussed what tools are available today</a:t>
            </a:r>
          </a:p>
          <a:p>
            <a:r>
              <a:rPr lang="nb-NO" dirty="0" smtClean="0"/>
              <a:t>Discussed which of these would be used and why.</a:t>
            </a:r>
          </a:p>
          <a:p>
            <a:r>
              <a:rPr lang="nb-NO" dirty="0" smtClean="0"/>
              <a:t>Documented the implementation.</a:t>
            </a:r>
          </a:p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07366-CB75-4AA8-9E5B-928B849F427C}" type="slidenum">
              <a:rPr lang="en-GB" smtClean="0"/>
              <a:t>8</a:t>
            </a:fld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096" y="1268414"/>
            <a:ext cx="3384377" cy="48029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740739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Intersection of Many Fields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Virtual Reality Technology</a:t>
            </a:r>
          </a:p>
          <a:p>
            <a:pPr lvl="1"/>
            <a:r>
              <a:rPr lang="en-GB" dirty="0"/>
              <a:t>Big impact on application design and performance aspects</a:t>
            </a:r>
          </a:p>
          <a:p>
            <a:r>
              <a:rPr lang="en-GB" dirty="0"/>
              <a:t>3D Rendering Techniques</a:t>
            </a:r>
          </a:p>
          <a:p>
            <a:pPr lvl="1"/>
            <a:r>
              <a:rPr lang="en-GB" dirty="0"/>
              <a:t>Many formats (at least &gt;50), complex models.</a:t>
            </a:r>
          </a:p>
          <a:p>
            <a:r>
              <a:rPr lang="en-GB" dirty="0"/>
              <a:t>Game Engine Ecosystems</a:t>
            </a:r>
          </a:p>
          <a:p>
            <a:pPr lvl="1"/>
            <a:r>
              <a:rPr lang="en-GB" dirty="0"/>
              <a:t>Viable platforms for 3D- and VR-based applications</a:t>
            </a:r>
          </a:p>
          <a:p>
            <a:r>
              <a:rPr lang="en-GB" dirty="0"/>
              <a:t>Gesture Recognition Technology</a:t>
            </a:r>
          </a:p>
          <a:p>
            <a:pPr lvl="1"/>
            <a:r>
              <a:rPr lang="en-GB" dirty="0"/>
              <a:t>Offers promising interaction possibilities, but often have reliability issues</a:t>
            </a:r>
          </a:p>
          <a:p>
            <a:r>
              <a:rPr lang="en-GB" dirty="0"/>
              <a:t>Network Technology (e.g. with regard to “multiplayer aspects”)</a:t>
            </a:r>
          </a:p>
          <a:p>
            <a:pPr lvl="1"/>
            <a:r>
              <a:rPr lang="en-GB" dirty="0"/>
              <a:t>VR can make lag, jitter and packet loss more critical</a:t>
            </a:r>
          </a:p>
          <a:p>
            <a:r>
              <a:rPr lang="en-GB" dirty="0"/>
              <a:t>Security (many strictly proprietary 3D models)</a:t>
            </a:r>
          </a:p>
          <a:p>
            <a:pPr lvl="1"/>
            <a:r>
              <a:rPr lang="en-GB" dirty="0"/>
              <a:t>Sometimes desirable to never have the models themselves on the web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07366-CB75-4AA8-9E5B-928B849F427C}" type="slidenum">
              <a:rPr lang="en-GB" smtClean="0"/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29195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8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8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NTENT" val="&lt;content&gt;&#10;  &lt;element&gt;&#10;    &lt;value&gt;DNV GL © %Date:yyyy%&lt;/value&gt;&#10;  &lt;/element&gt;&#10;&lt;/content&gt;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NTENT" val="&lt;content&gt;&#10;  &lt;element&gt;&#10;    &lt;value&gt;DNV GL © %Date:yyyy%&lt;/value&gt;&#10;  &lt;/element&gt;&#10;&lt;/content&gt;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NTENT" val="&lt;content&gt;&#10;  &lt;element&gt;&#10;    &lt;value&gt;DNV GL © %Date:yyyy%&lt;/value&gt;&#10;  &lt;/element&gt;&#10;&lt;/content&gt;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NTENT" val="&lt;content&gt;&#10;  &lt;element&gt;&#10;    &lt;value&gt;DNV GL © %Date:yyyy%&lt;/value&gt;&#10;  &lt;/element&gt;&#10;&lt;/content&gt;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NTENT" val="&lt;content&gt;&#10;  &lt;element&gt;&#10;    &lt;value&gt;DNV GL © %Date:yyyy%&lt;/value&gt;&#10;  &lt;/element&gt;&#10;&lt;/content&gt;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NTENT" val="&lt;content&gt;&#10;  &lt;element&gt;&#10;    &lt;value&gt;DNV GL © %Date:yyyy%&lt;/value&gt;&#10;  &lt;/element&gt;&#10;&lt;/content&gt;"/>
</p:tagLst>
</file>

<file path=ppt/theme/theme1.xml><?xml version="1.0" encoding="utf-8"?>
<a:theme xmlns:a="http://schemas.openxmlformats.org/drawingml/2006/main" name="DNV PowerPoint Template">
  <a:themeElements>
    <a:clrScheme name="DNV powerpoint">
      <a:dk1>
        <a:srgbClr val="333333"/>
      </a:dk1>
      <a:lt1>
        <a:srgbClr val="FFFFFF"/>
      </a:lt1>
      <a:dk2>
        <a:srgbClr val="0F204B"/>
      </a:dk2>
      <a:lt2>
        <a:srgbClr val="C8C8C8"/>
      </a:lt2>
      <a:accent1>
        <a:srgbClr val="99D6F0"/>
      </a:accent1>
      <a:accent2>
        <a:srgbClr val="3F9C35"/>
      </a:accent2>
      <a:accent3>
        <a:srgbClr val="003591"/>
      </a:accent3>
      <a:accent4>
        <a:srgbClr val="009FDA"/>
      </a:accent4>
      <a:accent5>
        <a:srgbClr val="66C5E9"/>
      </a:accent5>
      <a:accent6>
        <a:srgbClr val="FECB00"/>
      </a:accent6>
      <a:hlink>
        <a:srgbClr val="003591"/>
      </a:hlink>
      <a:folHlink>
        <a:srgbClr val="6E5091"/>
      </a:folHlink>
    </a:clrScheme>
    <a:fontScheme name="Verdana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4"/>
        </a:solidFill>
        <a:ln w="9525">
          <a:solidFill>
            <a:schemeClr val="accent4"/>
          </a:solidFill>
        </a:ln>
      </a:spPr>
      <a:bodyPr rtlCol="0" anchor="ctr"/>
      <a:lstStyle>
        <a:defPPr algn="ctr">
          <a:lnSpc>
            <a:spcPct val="113000"/>
          </a:lnSpc>
          <a:spcBef>
            <a:spcPts val="600"/>
          </a:spcBef>
          <a:defRPr sz="16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rgbClr val="333333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>
          <a:lnSpc>
            <a:spcPct val="113000"/>
          </a:lnSpc>
          <a:spcBef>
            <a:spcPts val="600"/>
          </a:spcBef>
          <a:defRPr sz="1600" dirty="0" err="1" smtClean="0">
            <a:solidFill>
              <a:srgbClr val="333333"/>
            </a:solidFill>
          </a:defRPr>
        </a:defPPr>
      </a:lstStyle>
    </a:txDef>
  </a:objectDefaults>
  <a:extraClrSchemeLst/>
  <a:custClrLst>
    <a:custClr name="Sky blue">
      <a:srgbClr val="99D6F0"/>
    </a:custClr>
    <a:custClr name="Land green">
      <a:srgbClr val="3F9C35"/>
    </a:custClr>
    <a:custClr name="Sea Blue">
      <a:srgbClr val="003591"/>
    </a:custClr>
    <a:custClr name="Dark blue">
      <a:srgbClr val="0F204B"/>
    </a:custClr>
    <a:custClr name="White">
      <a:srgbClr val="FFFFFF"/>
    </a:custClr>
    <a:custClr name="Cyan">
      <a:srgbClr val="009FDA"/>
    </a:custClr>
    <a:custClr name="80 % Cyan">
      <a:srgbClr val="33B2E1"/>
    </a:custClr>
    <a:custClr name="60 % Cyan">
      <a:srgbClr val="66C5E9"/>
    </a:custClr>
    <a:custClr name="40 % Cyan">
      <a:srgbClr val="99D6F0"/>
    </a:custClr>
    <a:custClr name="20 % Cyan">
      <a:srgbClr val="CCECF8"/>
    </a:custClr>
    <a:custClr name="10 % Cyan">
      <a:srgbClr val="E5F5FB"/>
    </a:custClr>
    <a:custClr name="Black">
      <a:srgbClr val="000000"/>
    </a:custClr>
    <a:custClr name="80 % Black (Text)">
      <a:srgbClr val="333333"/>
    </a:custClr>
    <a:custClr name="60 % Black">
      <a:srgbClr val="666666"/>
    </a:custClr>
    <a:custClr name="40 % Black">
      <a:srgbClr val="999999"/>
    </a:custClr>
    <a:custClr name="20 % Black">
      <a:srgbClr val="CCCCCC"/>
    </a:custClr>
    <a:custClr name="10 % Black">
      <a:srgbClr val="E5E5E5"/>
    </a:custClr>
    <a:custClr name="Yellow">
      <a:srgbClr val="FECB00"/>
    </a:custClr>
    <a:custClr name="Orange">
      <a:srgbClr val="E98300"/>
    </a:custClr>
    <a:custClr name="Purple">
      <a:srgbClr val="6E5091"/>
    </a:custClr>
    <a:custClr name="Red">
      <a:srgbClr val="C4262E"/>
    </a:custClr>
    <a:custClr name="Warm grey">
      <a:srgbClr val="988F86"/>
    </a:custClr>
  </a:custClrLst>
  <a:extLst>
    <a:ext uri="{05A4C25C-085E-4340-85A3-A5531E510DB2}">
      <thm15:themeFamily xmlns:thm15="http://schemas.microsoft.com/office/thememl/2012/main" name="Blank.potx" id="{9E70B88D-3D22-4FA9-92B5-9A9B13E38217}" vid="{309FADF9-4198-4A8D-89B3-026D6A16F0EF}"/>
    </a:ext>
  </a:extLst>
</a:theme>
</file>

<file path=ppt/theme/theme2.xml><?xml version="1.0" encoding="utf-8"?>
<a:theme xmlns:a="http://schemas.openxmlformats.org/drawingml/2006/main" name="1_Blank - Copy">
  <a:themeElements>
    <a:clrScheme name="DNV powerpoint">
      <a:dk1>
        <a:srgbClr val="333333"/>
      </a:dk1>
      <a:lt1>
        <a:srgbClr val="FFFFFF"/>
      </a:lt1>
      <a:dk2>
        <a:srgbClr val="0F204B"/>
      </a:dk2>
      <a:lt2>
        <a:srgbClr val="C8C8C8"/>
      </a:lt2>
      <a:accent1>
        <a:srgbClr val="99D6F0"/>
      </a:accent1>
      <a:accent2>
        <a:srgbClr val="3F9C35"/>
      </a:accent2>
      <a:accent3>
        <a:srgbClr val="003591"/>
      </a:accent3>
      <a:accent4>
        <a:srgbClr val="009FDA"/>
      </a:accent4>
      <a:accent5>
        <a:srgbClr val="66C5E9"/>
      </a:accent5>
      <a:accent6>
        <a:srgbClr val="FECB00"/>
      </a:accent6>
      <a:hlink>
        <a:srgbClr val="003591"/>
      </a:hlink>
      <a:folHlink>
        <a:srgbClr val="6E5091"/>
      </a:folHlink>
    </a:clrScheme>
    <a:fontScheme name="Verdana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4"/>
        </a:solidFill>
        <a:ln w="9525">
          <a:solidFill>
            <a:schemeClr val="accent4"/>
          </a:solidFill>
        </a:ln>
      </a:spPr>
      <a:bodyPr rtlCol="0" anchor="ctr"/>
      <a:lstStyle>
        <a:defPPr algn="ctr">
          <a:lnSpc>
            <a:spcPct val="113000"/>
          </a:lnSpc>
          <a:spcBef>
            <a:spcPts val="600"/>
          </a:spcBef>
          <a:defRPr sz="16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rgbClr val="333333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>
          <a:lnSpc>
            <a:spcPct val="113000"/>
          </a:lnSpc>
          <a:spcBef>
            <a:spcPts val="600"/>
          </a:spcBef>
          <a:defRPr sz="1600" dirty="0" err="1" smtClean="0">
            <a:solidFill>
              <a:srgbClr val="333333"/>
            </a:solidFill>
          </a:defRPr>
        </a:defPPr>
      </a:lstStyle>
    </a:txDef>
  </a:objectDefaults>
  <a:extraClrSchemeLst/>
  <a:custClrLst>
    <a:custClr name="Sky blue">
      <a:srgbClr val="99D6F0"/>
    </a:custClr>
    <a:custClr name="Land green">
      <a:srgbClr val="3F9C35"/>
    </a:custClr>
    <a:custClr name="Sea Blue">
      <a:srgbClr val="003591"/>
    </a:custClr>
    <a:custClr name="Dark blue">
      <a:srgbClr val="0F204B"/>
    </a:custClr>
    <a:custClr name="White">
      <a:srgbClr val="FFFFFF"/>
    </a:custClr>
    <a:custClr name="Cyan">
      <a:srgbClr val="009FDA"/>
    </a:custClr>
    <a:custClr name="80 % Cyan">
      <a:srgbClr val="33B2E1"/>
    </a:custClr>
    <a:custClr name="60 % Cyan">
      <a:srgbClr val="66C5E9"/>
    </a:custClr>
    <a:custClr name="40 % Cyan">
      <a:srgbClr val="99D9F0"/>
    </a:custClr>
    <a:custClr name="20 % Cyan">
      <a:srgbClr val="CCECF8"/>
    </a:custClr>
    <a:custClr name="10 % Cyan">
      <a:srgbClr val="E5F5FB"/>
    </a:custClr>
    <a:custClr name="Black">
      <a:srgbClr val="000000"/>
    </a:custClr>
    <a:custClr name="80 % Black (Text)">
      <a:srgbClr val="333333"/>
    </a:custClr>
    <a:custClr name="60 % Black">
      <a:srgbClr val="666666"/>
    </a:custClr>
    <a:custClr name="40 % Black">
      <a:srgbClr val="999999"/>
    </a:custClr>
    <a:custClr name="20 % Black">
      <a:srgbClr val="CCCCCC"/>
    </a:custClr>
    <a:custClr name="10 % Black">
      <a:srgbClr val="E5E5E5"/>
    </a:custClr>
    <a:custClr name="Black">
      <a:srgbClr val="000000"/>
    </a:custClr>
    <a:custClr name="Yellow">
      <a:srgbClr val="FECB00"/>
    </a:custClr>
    <a:custClr name="Orange">
      <a:srgbClr val="E98300"/>
    </a:custClr>
    <a:custClr name="Purple">
      <a:srgbClr val="6E5091"/>
    </a:custClr>
    <a:custClr name="Red">
      <a:srgbClr val="C4262E"/>
    </a:custClr>
    <a:custClr name="Warm grey">
      <a:srgbClr val="988F86"/>
    </a:custClr>
  </a:custClrLst>
  <a:extLst>
    <a:ext uri="{05A4C25C-085E-4340-85A3-A5531E510DB2}">
      <thm15:themeFamily xmlns:thm15="http://schemas.microsoft.com/office/thememl/2012/main" name="Blank.potx" id="{9E70B88D-3D22-4FA9-92B5-9A9B13E38217}" vid="{E7D774E9-F208-4B79-8A35-C21C90610E1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843</TotalTime>
  <Words>1413</Words>
  <Application>Microsoft Office PowerPoint</Application>
  <PresentationFormat>On-screen Show (4:3)</PresentationFormat>
  <Paragraphs>187</Paragraphs>
  <Slides>21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21</vt:i4>
      </vt:variant>
    </vt:vector>
  </HeadingPairs>
  <TitlesOfParts>
    <vt:vector size="29" baseType="lpstr">
      <vt:lpstr>ＭＳ Ｐゴシック</vt:lpstr>
      <vt:lpstr>Arial</vt:lpstr>
      <vt:lpstr>Calibri</vt:lpstr>
      <vt:lpstr>Verdana</vt:lpstr>
      <vt:lpstr>Wingdings</vt:lpstr>
      <vt:lpstr>Wingdings 2</vt:lpstr>
      <vt:lpstr>DNV PowerPoint Template</vt:lpstr>
      <vt:lpstr>1_Blank - Copy</vt:lpstr>
      <vt:lpstr>Implementation of a Design Review Application</vt:lpstr>
      <vt:lpstr>About the Design Review Application</vt:lpstr>
      <vt:lpstr>Motivation: 3D models in 2D</vt:lpstr>
      <vt:lpstr>Motivation: 3D models in 2D cont.</vt:lpstr>
      <vt:lpstr>Motivation: Limited model usage</vt:lpstr>
      <vt:lpstr>Motivation: Limited model usage cont.</vt:lpstr>
      <vt:lpstr>Motivation Summary: The Digital Design Review Workflow</vt:lpstr>
      <vt:lpstr>The Strategy of going from 2D to 3D</vt:lpstr>
      <vt:lpstr>The Intersection of Many Fields</vt:lpstr>
      <vt:lpstr>State of the Art: Virtual Reality Technology</vt:lpstr>
      <vt:lpstr>State of the Art: Game Engines</vt:lpstr>
      <vt:lpstr>State of the Art: Gesture Recognition Technology</vt:lpstr>
      <vt:lpstr>The Implementation</vt:lpstr>
      <vt:lpstr>Navigation</vt:lpstr>
      <vt:lpstr>Creating annotations</vt:lpstr>
      <vt:lpstr>Editing annotations</vt:lpstr>
      <vt:lpstr>Using gestures for menu interactions</vt:lpstr>
      <vt:lpstr>User evaluation</vt:lpstr>
      <vt:lpstr>Findings</vt:lpstr>
      <vt:lpstr>Future work</vt:lpstr>
      <vt:lpstr>Now on to the demonstration!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Aalsaunet, Andreas Oven</dc:creator>
  <cp:lastModifiedBy>Andreas Aalsaunet</cp:lastModifiedBy>
  <cp:revision>227</cp:revision>
  <dcterms:created xsi:type="dcterms:W3CDTF">2017-06-02T12:16:57Z</dcterms:created>
  <dcterms:modified xsi:type="dcterms:W3CDTF">2017-06-04T13:42:43Z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 by">
    <vt:lpwstr>www.skabelondesign.dk</vt:lpwstr>
  </property>
  <property fmtid="{D5CDD505-2E9C-101B-9397-08002B2CF9AE}" pid="3" name="SD_DocumentLanguageString">
    <vt:lpwstr>English (United Kingdom)</vt:lpwstr>
  </property>
  <property fmtid="{D5CDD505-2E9C-101B-9397-08002B2CF9AE}" pid="4" name="SD_CtlText_BusinessAreaName">
    <vt:lpwstr>Software</vt:lpwstr>
  </property>
  <property fmtid="{D5CDD505-2E9C-101B-9397-08002B2CF9AE}" pid="5" name="SD_CtlText_DocumentNumber">
    <vt:lpwstr/>
  </property>
  <property fmtid="{D5CDD505-2E9C-101B-9397-08002B2CF9AE}" pid="6" name="SD_CtlText_AuthorName">
    <vt:lpwstr>Andreas Oven Aalsaunet</vt:lpwstr>
  </property>
  <property fmtid="{D5CDD505-2E9C-101B-9397-08002B2CF9AE}" pid="7" name="SD_CtlText_Confidentiality">
    <vt:lpwstr>Open (Ungraded)</vt:lpwstr>
  </property>
  <property fmtid="{D5CDD505-2E9C-101B-9397-08002B2CF9AE}" pid="8" name="SD_UserprofileName">
    <vt:lpwstr/>
  </property>
  <property fmtid="{D5CDD505-2E9C-101B-9397-08002B2CF9AE}" pid="9" name="DocumentInfoFinished">
    <vt:lpwstr>True</vt:lpwstr>
  </property>
  <property fmtid="{D5CDD505-2E9C-101B-9397-08002B2CF9AE}" pid="10" name="SD_DocumentLanguage">
    <vt:lpwstr>en-GB</vt:lpwstr>
  </property>
  <property fmtid="{D5CDD505-2E9C-101B-9397-08002B2CF9AE}" pid="11" name="sdDocumentDate">
    <vt:lpwstr>42893</vt:lpwstr>
  </property>
  <property fmtid="{D5CDD505-2E9C-101B-9397-08002B2CF9AE}" pid="12" name="sdDocumentDateFormat">
    <vt:lpwstr>en-GB:dd MMMM yyyy</vt:lpwstr>
  </property>
</Properties>
</file>